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5"/>
  </p:notes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5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9" autoAdjust="0"/>
    <p:restoredTop sz="96548" autoAdjust="0"/>
  </p:normalViewPr>
  <p:slideViewPr>
    <p:cSldViewPr snapToGrid="0">
      <p:cViewPr varScale="1">
        <p:scale>
          <a:sx n="111" d="100"/>
          <a:sy n="111" d="100"/>
        </p:scale>
        <p:origin x="153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05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EF44F-5AA0-48F1-8A1B-73A9385FB4F4}" type="datetimeFigureOut">
              <a:rPr lang="ko-KR" altLang="en-US" smtClean="0"/>
              <a:t>2022-04-12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0B8FC4-FE85-4671-8F4E-BC638E5CC7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65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gray">
          <a:xfrm>
            <a:off x="8211312" y="2788920"/>
            <a:ext cx="932688" cy="100584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2130552"/>
            <a:ext cx="8458200" cy="9144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 bwMode="gray">
          <a:xfrm>
            <a:off x="2496312" y="0"/>
            <a:ext cx="1709928" cy="235915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 bwMode="gray">
          <a:xfrm>
            <a:off x="0" y="0"/>
            <a:ext cx="2788920" cy="235915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0624" y="3118104"/>
            <a:ext cx="7781544" cy="1470025"/>
          </a:xfrm>
        </p:spPr>
        <p:txBody>
          <a:bodyPr vert="horz" lIns="91440" tIns="45720" rIns="91440" bIns="45720" rtlCol="0" anchor="t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59152"/>
            <a:ext cx="8211312" cy="685800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264D1-1E64-4822-A6AD-5A5CAA502D56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CA85F-85F4-4BA1-8C41-91959B33DAF5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1296" y="3044952"/>
            <a:ext cx="4690872" cy="740664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49294-DA8B-41D8-A861-EA4017B104DB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gray">
          <a:xfrm>
            <a:off x="8211312" y="2788920"/>
            <a:ext cx="932688" cy="100584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2130552"/>
            <a:ext cx="8458200" cy="91440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 bwMode="gray">
          <a:xfrm>
            <a:off x="2496312" y="0"/>
            <a:ext cx="1709928" cy="235915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 bwMode="gray">
          <a:xfrm>
            <a:off x="0" y="0"/>
            <a:ext cx="2788920" cy="2670048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3813048"/>
            <a:ext cx="7772400" cy="1143000"/>
          </a:xfr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8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802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A2AFA-CB89-4399-A6E0-6631E1EB5396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27632"/>
            <a:ext cx="4040188" cy="63976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4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86000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4645025" y="1627632"/>
            <a:ext cx="4041775" cy="639762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400" b="1" kern="1200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86000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1074D-42B8-4CED-9370-A1017B62BA11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501384"/>
            <a:ext cx="9144000" cy="356616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 bwMode="gray">
          <a:xfrm>
            <a:off x="0" y="0"/>
            <a:ext cx="9144000" cy="301752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0"/>
            <a:ext cx="2432304" cy="530352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 bwMode="gray">
          <a:xfrm>
            <a:off x="1426464" y="0"/>
            <a:ext cx="1572768" cy="43891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9CD89-FE2A-4A36-909B-43C7B4A8ABD2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 bwMode="gray">
          <a:xfrm>
            <a:off x="0" y="6501384"/>
            <a:ext cx="9144000" cy="356616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 bwMode="gray">
          <a:xfrm>
            <a:off x="0" y="0"/>
            <a:ext cx="9144000" cy="301752"/>
          </a:xfrm>
          <a:prstGeom prst="rect">
            <a:avLst/>
          </a:prstGeom>
          <a:solidFill>
            <a:schemeClr val="accent5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 bwMode="gray">
          <a:xfrm>
            <a:off x="0" y="0"/>
            <a:ext cx="301752" cy="68580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 userDrawn="1"/>
        </p:nvSpPr>
        <p:spPr bwMode="gray">
          <a:xfrm>
            <a:off x="0" y="0"/>
            <a:ext cx="2432304" cy="530352"/>
          </a:xfrm>
          <a:prstGeom prst="rect">
            <a:avLst/>
          </a:prstGeom>
          <a:solidFill>
            <a:schemeClr val="accent2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 userDrawn="1"/>
        </p:nvSpPr>
        <p:spPr bwMode="gray">
          <a:xfrm>
            <a:off x="1426464" y="0"/>
            <a:ext cx="1572768" cy="438912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 userDrawn="1"/>
        </p:nvSpPr>
        <p:spPr bwMode="gray">
          <a:xfrm>
            <a:off x="8842248" y="0"/>
            <a:ext cx="301752" cy="6858000"/>
          </a:xfrm>
          <a:prstGeom prst="rect">
            <a:avLst/>
          </a:prstGeom>
          <a:solidFill>
            <a:srgbClr val="9BBB5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C640E-45EB-40B3-86B3-7059B8676C42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548640"/>
            <a:ext cx="7699248" cy="932688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2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0952" y="1645920"/>
            <a:ext cx="2816352" cy="44805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31B87-C096-4C32-B44E-86D8C663D015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57200" y="1645920"/>
            <a:ext cx="4800600" cy="44805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1368" y="658368"/>
            <a:ext cx="5486400" cy="822960"/>
          </a:xfr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2800" b="1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792224" y="1618488"/>
            <a:ext cx="5486400" cy="3639312"/>
          </a:xfrm>
          <a:solidFill>
            <a:srgbClr val="F8F8F8"/>
          </a:solidFill>
          <a:ln w="76200" cmpd="sng"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3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24" y="5413248"/>
            <a:ext cx="5486400" cy="9875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B7ECD-F00F-4702-8C1A-A1EA82F01C2B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7693074" cy="452596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9FCEA-0045-4F4D-A934-F74EB329B21F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gray">
          <a:xfrm rot="5400000">
            <a:off x="4572000" y="2350008"/>
            <a:ext cx="6519672" cy="1810512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6553200" y="6135624"/>
            <a:ext cx="987552" cy="72237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 bwMode="gray">
          <a:xfrm>
            <a:off x="8606181" y="1379355"/>
            <a:ext cx="539496" cy="1463040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 bwMode="gray">
          <a:xfrm>
            <a:off x="8604504" y="0"/>
            <a:ext cx="539496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1152" y="274637"/>
            <a:ext cx="1673352" cy="585216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27648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2DB9-56F1-443B-B588-F11171BEDD91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gray">
          <a:xfrm>
            <a:off x="0" y="402336"/>
            <a:ext cx="8686800" cy="1097280"/>
          </a:xfrm>
          <a:prstGeom prst="rect">
            <a:avLst/>
          </a:prstGeom>
          <a:solidFill>
            <a:schemeClr val="tx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8165592" y="996696"/>
            <a:ext cx="978408" cy="896112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 bwMode="gray">
          <a:xfrm>
            <a:off x="1783080" y="0"/>
            <a:ext cx="1947672" cy="539496"/>
          </a:xfrm>
          <a:prstGeom prst="rect">
            <a:avLst/>
          </a:prstGeom>
          <a:solidFill>
            <a:schemeClr val="accent6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 bwMode="gray">
          <a:xfrm>
            <a:off x="0" y="0"/>
            <a:ext cx="2432304" cy="539496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9496"/>
            <a:ext cx="8229600" cy="96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37960"/>
            <a:ext cx="2133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00CD4-F090-4367-8307-9051CB8F0A80}" type="datetime1">
              <a:rPr lang="en-US" altLang="ko-KR" smtClean="0"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70448" y="6537960"/>
            <a:ext cx="2895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2152" y="6537960"/>
            <a:ext cx="2133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792EC-8174-4020-A3B7-CC1E92DAEF8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Wingdings 3" pitchFamily="18" charset="2"/>
        <a:buChar char="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2"/>
        </a:buClr>
        <a:buSzPct val="90000"/>
        <a:buFont typeface="Wingdings 3" pitchFamily="18" charset="2"/>
        <a:buChar char="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90000"/>
        <a:buFont typeface="Wingdings 3" pitchFamily="18" charset="2"/>
        <a:buChar char="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4"/>
        </a:buClr>
        <a:buSzPct val="90000"/>
        <a:buFont typeface="Wingdings 3" pitchFamily="18" charset="2"/>
        <a:buChar char="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5"/>
        </a:buClr>
        <a:buSzPct val="90000"/>
        <a:buFont typeface="Wingdings 3" pitchFamily="18" charset="2"/>
        <a:buChar char="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body" idx="1"/>
          </p:nvPr>
        </p:nvSpPr>
        <p:spPr>
          <a:xfrm>
            <a:off x="270096" y="5478162"/>
            <a:ext cx="4690872" cy="1061737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2000" b="1" dirty="0" smtClean="0"/>
              <a:t>주제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우리나라 </a:t>
            </a:r>
            <a:r>
              <a:rPr lang="ko-KR" altLang="en-US" sz="2000" b="1" dirty="0" err="1"/>
              <a:t>중재</a:t>
            </a:r>
            <a:r>
              <a:rPr lang="ko-KR" altLang="en-US" sz="2000" b="1" dirty="0" err="1" smtClean="0"/>
              <a:t>∙조정</a:t>
            </a:r>
            <a:r>
              <a:rPr lang="en-US" altLang="ko-KR" sz="2000" b="1" dirty="0" smtClean="0"/>
              <a:t>(ADR) </a:t>
            </a:r>
            <a:r>
              <a:rPr lang="ko-KR" altLang="en-US" sz="2000" b="1" dirty="0" smtClean="0"/>
              <a:t>법제 발전을 위한 </a:t>
            </a:r>
            <a:r>
              <a:rPr lang="ko-KR" altLang="en-US" sz="2000" b="1" dirty="0" err="1" smtClean="0"/>
              <a:t>법정책</a:t>
            </a:r>
            <a:r>
              <a:rPr lang="ko-KR" altLang="en-US" sz="2000" b="1" dirty="0" smtClean="0"/>
              <a:t> 과제</a:t>
            </a:r>
            <a:endParaRPr lang="ko-KR" alt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198075" y="5501198"/>
            <a:ext cx="31358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latinLnBrk="1">
              <a:spcBef>
                <a:spcPct val="20000"/>
              </a:spcBef>
              <a:buClr>
                <a:srgbClr val="6BA2DF"/>
              </a:buClr>
              <a:buSzPct val="90000"/>
              <a:buFont typeface="Wingdings" panose="05000000000000000000" pitchFamily="2" charset="2"/>
              <a:buChar char="v"/>
            </a:pPr>
            <a:r>
              <a:rPr lang="ko-KR" altLang="en-US" sz="2000" b="1" dirty="0" smtClean="0">
                <a:solidFill>
                  <a:prstClr val="black"/>
                </a:solidFill>
              </a:rPr>
              <a:t>강연</a:t>
            </a:r>
            <a:endParaRPr lang="en-US" altLang="ko-KR" sz="2000" b="1" dirty="0">
              <a:solidFill>
                <a:prstClr val="black"/>
              </a:solidFill>
            </a:endParaRPr>
          </a:p>
          <a:p>
            <a:r>
              <a:rPr lang="ko-KR" altLang="en-US" sz="2000" b="1" dirty="0" smtClean="0"/>
              <a:t>윤 남 근  변호사 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대한중재인협회 부회장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232455" y="4662777"/>
            <a:ext cx="492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/>
              <a:t>일시  </a:t>
            </a:r>
            <a:r>
              <a:rPr lang="en-US" altLang="ko-KR" dirty="0" smtClean="0"/>
              <a:t>2022. </a:t>
            </a:r>
            <a:r>
              <a:rPr lang="en-US" altLang="ko-KR" sz="2200" b="1" dirty="0" smtClean="0"/>
              <a:t>4. 11. </a:t>
            </a:r>
            <a:r>
              <a:rPr lang="en-US" altLang="ko-KR" dirty="0" smtClean="0"/>
              <a:t>10:30~12:00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/>
              <a:t>장소  </a:t>
            </a:r>
            <a:r>
              <a:rPr lang="ko-KR" altLang="en-US" dirty="0" err="1" smtClean="0"/>
              <a:t>한국형사</a:t>
            </a:r>
            <a:r>
              <a:rPr lang="ko-KR" altLang="en-US" dirty="0" err="1"/>
              <a:t>∙</a:t>
            </a:r>
            <a:r>
              <a:rPr lang="ko-KR" altLang="en-US" dirty="0" err="1" smtClean="0"/>
              <a:t>법무정책연구원</a:t>
            </a:r>
            <a:r>
              <a:rPr lang="ko-KR" altLang="en-US" dirty="0" smtClean="0"/>
              <a:t>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층 회의실</a:t>
            </a:r>
            <a:endParaRPr lang="ko-KR" altLang="en-US" dirty="0"/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0" y="2359152"/>
            <a:ext cx="8211312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3" pitchFamily="18" charset="2"/>
              <a:buNone/>
              <a:defRPr lang="en-US" sz="2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 3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3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SzPct val="90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SzPct val="90000"/>
              <a:buFont typeface="Wingdings 3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err="1" smtClean="0"/>
              <a:t>한국형사∙법무정책연구원</a:t>
            </a:r>
            <a:endParaRPr lang="ko-KR" altLang="en-US" sz="2000" dirty="0"/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0" y="3118104"/>
            <a:ext cx="8202168" cy="14141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lang="en-US" sz="4400" kern="1200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b="1" dirty="0" smtClean="0"/>
              <a:t>2022</a:t>
            </a:r>
            <a:r>
              <a:rPr lang="ko-KR" altLang="en-US" b="1" dirty="0" smtClean="0"/>
              <a:t>년도 </a:t>
            </a:r>
            <a:r>
              <a:rPr lang="ko-KR" altLang="en-US" b="1" dirty="0" err="1" smtClean="0"/>
              <a:t>중재∙조정</a:t>
            </a:r>
            <a:r>
              <a:rPr lang="ko-KR" altLang="en-US" b="1" dirty="0" smtClean="0"/>
              <a:t> </a:t>
            </a:r>
            <a:endParaRPr lang="en-US" altLang="ko-KR" b="1" dirty="0" smtClean="0"/>
          </a:p>
          <a:p>
            <a:r>
              <a:rPr lang="ko-KR" altLang="en-US" b="1" dirty="0" err="1" smtClean="0"/>
              <a:t>법정책</a:t>
            </a:r>
            <a:r>
              <a:rPr lang="ko-KR" altLang="en-US" b="1" dirty="0" smtClean="0"/>
              <a:t> 세미나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76480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3118104"/>
            <a:ext cx="8202168" cy="1414139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우리나라 </a:t>
            </a:r>
            <a:r>
              <a:rPr lang="ko-KR" altLang="en-US" sz="3600" dirty="0" err="1" smtClean="0"/>
              <a:t>중재∙조정</a:t>
            </a:r>
            <a:r>
              <a:rPr lang="en-US" altLang="ko-KR" sz="3600" dirty="0" smtClean="0"/>
              <a:t>(ADR) </a:t>
            </a:r>
            <a:r>
              <a:rPr lang="ko-KR" altLang="en-US" sz="3600" dirty="0" smtClean="0"/>
              <a:t>법제 발전을 위한 </a:t>
            </a:r>
            <a:r>
              <a:rPr lang="ko-KR" altLang="en-US" sz="3600" dirty="0" err="1" smtClean="0"/>
              <a:t>법정책</a:t>
            </a:r>
            <a:r>
              <a:rPr lang="ko-KR" altLang="en-US" sz="3600" dirty="0" smtClean="0"/>
              <a:t> 세미나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2022</a:t>
            </a:r>
            <a:r>
              <a:rPr lang="ko-KR" altLang="en-US" dirty="0" smtClean="0"/>
              <a:t>년도 </a:t>
            </a:r>
            <a:r>
              <a:rPr lang="ko-KR" altLang="en-US" dirty="0" err="1" smtClean="0"/>
              <a:t>중재∙조정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법정책</a:t>
            </a:r>
            <a:r>
              <a:rPr lang="ko-KR" altLang="en-US" dirty="0" smtClean="0"/>
              <a:t> 세미나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08104" y="5212483"/>
            <a:ext cx="2994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윤 남 근  변호사 </a:t>
            </a:r>
            <a:r>
              <a:rPr lang="en-US" altLang="ko-KR" dirty="0" smtClean="0"/>
              <a:t>(</a:t>
            </a:r>
            <a:r>
              <a:rPr lang="ko-KR" altLang="en-US" dirty="0" smtClean="0"/>
              <a:t>대한중재인협회 부회장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641697" y="4679746"/>
            <a:ext cx="3964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2022. 4. 11.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55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Ⅰ. ADR</a:t>
            </a:r>
            <a:r>
              <a:rPr lang="ko-KR" altLang="en-US" b="1" dirty="0"/>
              <a:t>의 </a:t>
            </a:r>
            <a:r>
              <a:rPr lang="ko-KR" altLang="en-US" b="1" dirty="0" smtClean="0"/>
              <a:t>의의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en-US" altLang="ko-KR" b="1" dirty="0"/>
              <a:t>1. </a:t>
            </a:r>
            <a:r>
              <a:rPr lang="ko-KR" altLang="en-US" b="1" dirty="0"/>
              <a:t>개념</a:t>
            </a:r>
            <a:endParaRPr lang="ko-KR" altLang="en-US" dirty="0"/>
          </a:p>
          <a:p>
            <a:pPr marL="457200" lvl="1" indent="0" fontAlgn="base">
              <a:buNone/>
            </a:pPr>
            <a:r>
              <a:rPr lang="ko-KR" altLang="en-US" b="1" dirty="0" smtClean="0"/>
              <a:t>① 대체적</a:t>
            </a:r>
            <a:r>
              <a:rPr lang="en-US" altLang="ko-KR" b="1" dirty="0" smtClean="0"/>
              <a:t>(alternative) </a:t>
            </a:r>
            <a:r>
              <a:rPr lang="ko-KR" altLang="en-US" b="1" dirty="0" smtClean="0"/>
              <a:t>절차</a:t>
            </a:r>
            <a:endParaRPr lang="ko-KR" altLang="en-US" dirty="0" smtClean="0"/>
          </a:p>
          <a:p>
            <a:pPr lvl="1" fontAlgn="base"/>
            <a:r>
              <a:rPr lang="en-US" altLang="ko-KR" dirty="0" smtClean="0"/>
              <a:t> Alternative </a:t>
            </a:r>
            <a:r>
              <a:rPr lang="en-US" altLang="ko-KR" dirty="0"/>
              <a:t>Dispute Resolution (ADR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pPr lvl="1" fontAlgn="base"/>
            <a:r>
              <a:rPr lang="ko-KR" altLang="en-US" dirty="0" smtClean="0"/>
              <a:t>소송절차의 </a:t>
            </a:r>
            <a:r>
              <a:rPr lang="ko-KR" altLang="en-US" dirty="0"/>
              <a:t>단점</a:t>
            </a:r>
          </a:p>
          <a:p>
            <a:pPr lvl="2" fontAlgn="base"/>
            <a:r>
              <a:rPr lang="ko-KR" altLang="en-US" dirty="0" smtClean="0"/>
              <a:t>소송요건의 </a:t>
            </a:r>
            <a:r>
              <a:rPr lang="ko-KR" altLang="en-US" dirty="0"/>
              <a:t>엄격성</a:t>
            </a:r>
          </a:p>
          <a:p>
            <a:pPr lvl="2" fontAlgn="base"/>
            <a:r>
              <a:rPr lang="ko-KR" altLang="en-US" dirty="0" smtClean="0"/>
              <a:t>절차의 </a:t>
            </a:r>
            <a:r>
              <a:rPr lang="ko-KR" altLang="en-US" dirty="0"/>
              <a:t>경직성</a:t>
            </a:r>
          </a:p>
          <a:p>
            <a:pPr lvl="2" fontAlgn="base"/>
            <a:r>
              <a:rPr lang="ko-KR" altLang="en-US" dirty="0" smtClean="0"/>
              <a:t>분쟁해결의 </a:t>
            </a:r>
            <a:r>
              <a:rPr lang="ko-KR" altLang="en-US" dirty="0"/>
              <a:t>지연</a:t>
            </a:r>
          </a:p>
          <a:p>
            <a:pPr lvl="2" fontAlgn="base"/>
            <a:r>
              <a:rPr lang="ko-KR" altLang="en-US" dirty="0" smtClean="0"/>
              <a:t>비용의 </a:t>
            </a:r>
            <a:r>
              <a:rPr lang="ko-KR" altLang="en-US" dirty="0"/>
              <a:t>과중</a:t>
            </a:r>
          </a:p>
          <a:p>
            <a:pPr lvl="2" fontAlgn="base"/>
            <a:r>
              <a:rPr lang="ko-KR" altLang="en-US" dirty="0" err="1" smtClean="0"/>
              <a:t>재판절차와</a:t>
            </a:r>
            <a:r>
              <a:rPr lang="ko-KR" altLang="en-US" dirty="0" smtClean="0"/>
              <a:t> </a:t>
            </a:r>
            <a:r>
              <a:rPr lang="ko-KR" altLang="en-US" dirty="0"/>
              <a:t>판결의 공개로 인한 불이익</a:t>
            </a:r>
          </a:p>
          <a:p>
            <a:pPr lvl="1" fontAlgn="base"/>
            <a:r>
              <a:rPr lang="ko-KR" altLang="en-US" dirty="0" err="1" smtClean="0"/>
              <a:t>소송외</a:t>
            </a:r>
            <a:r>
              <a:rPr lang="ko-KR" altLang="en-US" dirty="0" smtClean="0"/>
              <a:t> </a:t>
            </a:r>
            <a:r>
              <a:rPr lang="ko-KR" altLang="en-US" dirty="0"/>
              <a:t>분쟁해결절차</a:t>
            </a:r>
          </a:p>
          <a:p>
            <a:pPr lvl="1" fontAlgn="base"/>
            <a:r>
              <a:rPr lang="ko-KR" altLang="en-US" dirty="0" smtClean="0"/>
              <a:t>중립적인 </a:t>
            </a:r>
            <a:r>
              <a:rPr lang="ko-KR" altLang="en-US" dirty="0"/>
              <a:t>제</a:t>
            </a:r>
            <a:r>
              <a:rPr lang="en-US" altLang="ko-KR" dirty="0"/>
              <a:t>3</a:t>
            </a:r>
            <a:r>
              <a:rPr lang="ko-KR" altLang="en-US" dirty="0"/>
              <a:t>자가 절차를 관리</a:t>
            </a:r>
          </a:p>
          <a:p>
            <a:pPr lvl="1" fontAlgn="base"/>
            <a:r>
              <a:rPr lang="ko-KR" altLang="en-US" dirty="0" smtClean="0"/>
              <a:t>법원이 </a:t>
            </a:r>
            <a:r>
              <a:rPr lang="ko-KR" altLang="en-US" dirty="0"/>
              <a:t>주도하는 </a:t>
            </a:r>
            <a:r>
              <a:rPr lang="en-US" altLang="ko-KR" dirty="0"/>
              <a:t>ADR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00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Ⅰ. ADR</a:t>
            </a:r>
            <a:r>
              <a:rPr lang="ko-KR" altLang="en-US" b="1" dirty="0"/>
              <a:t>의 </a:t>
            </a:r>
            <a:r>
              <a:rPr lang="ko-KR" altLang="en-US" b="1" dirty="0" smtClean="0"/>
              <a:t>의의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 fontAlgn="base">
              <a:buNone/>
            </a:pPr>
            <a:r>
              <a:rPr lang="en-US" altLang="ko-KR" sz="2400" b="1" dirty="0"/>
              <a:t>② </a:t>
            </a:r>
            <a:r>
              <a:rPr lang="en-US" altLang="ko-KR" sz="2400" b="1" dirty="0" err="1"/>
              <a:t>분쟁</a:t>
            </a:r>
            <a:r>
              <a:rPr lang="en-US" altLang="ko-KR" sz="2400" b="1" dirty="0"/>
              <a:t>(dispute)</a:t>
            </a:r>
          </a:p>
          <a:p>
            <a:pPr lvl="1" fontAlgn="base"/>
            <a:r>
              <a:rPr lang="ko-KR" altLang="en-US" sz="2400" dirty="0"/>
              <a:t>충돌</a:t>
            </a:r>
            <a:r>
              <a:rPr lang="en-US" altLang="ko-KR" sz="2400" dirty="0"/>
              <a:t>(conflict)</a:t>
            </a:r>
            <a:r>
              <a:rPr lang="ko-KR" altLang="en-US" sz="2400" dirty="0"/>
              <a:t>과 구분</a:t>
            </a:r>
            <a:endParaRPr lang="ko-KR" altLang="en-US" sz="1800" dirty="0"/>
          </a:p>
          <a:p>
            <a:pPr marL="457200" lvl="1" indent="0" fontAlgn="base">
              <a:buNone/>
            </a:pPr>
            <a:endParaRPr lang="en-US" altLang="ko-KR" sz="2400" b="1" dirty="0" smtClean="0"/>
          </a:p>
          <a:p>
            <a:pPr marL="457200" lvl="1" indent="0" fontAlgn="base">
              <a:buNone/>
            </a:pPr>
            <a:r>
              <a:rPr lang="ko-KR" altLang="en-US" sz="2400" b="1" dirty="0" smtClean="0"/>
              <a:t>③ </a:t>
            </a:r>
            <a:r>
              <a:rPr lang="ko-KR" altLang="en-US" sz="2400" b="1" dirty="0"/>
              <a:t>해결</a:t>
            </a:r>
            <a:r>
              <a:rPr lang="en-US" altLang="ko-KR" sz="2400" b="1" dirty="0"/>
              <a:t>(resolution)</a:t>
            </a:r>
            <a:endParaRPr lang="ko-KR" altLang="en-US" sz="2400" b="1" dirty="0"/>
          </a:p>
          <a:p>
            <a:pPr lvl="1" fontAlgn="base"/>
            <a:r>
              <a:rPr lang="ko-KR" altLang="en-US" sz="2400" dirty="0" smtClean="0"/>
              <a:t> </a:t>
            </a:r>
            <a:r>
              <a:rPr lang="ko-KR" altLang="en-US" sz="2400" dirty="0"/>
              <a:t>분쟁해결 방법의 융통성과 창의성</a:t>
            </a:r>
          </a:p>
          <a:p>
            <a:pPr marL="457200" lvl="1" indent="0" fontAlgn="base">
              <a:buNone/>
            </a:pPr>
            <a:endParaRPr lang="en-US" altLang="ko-KR" sz="2400" b="1" dirty="0" smtClean="0"/>
          </a:p>
          <a:p>
            <a:pPr marL="457200" lvl="1" indent="0" fontAlgn="base">
              <a:buNone/>
            </a:pPr>
            <a:r>
              <a:rPr lang="ko-KR" altLang="en-US" sz="2400" b="1" dirty="0" smtClean="0"/>
              <a:t>④ </a:t>
            </a:r>
            <a:r>
              <a:rPr lang="ko-KR" altLang="en-US" sz="2400" b="1" dirty="0"/>
              <a:t>제</a:t>
            </a:r>
            <a:r>
              <a:rPr lang="en-US" altLang="ko-KR" sz="2400" b="1" dirty="0"/>
              <a:t>3</a:t>
            </a:r>
            <a:r>
              <a:rPr lang="ko-KR" altLang="en-US" sz="2400" b="1" dirty="0"/>
              <a:t>자가 주재하는 절차</a:t>
            </a:r>
            <a:endParaRPr lang="ko-KR" altLang="en-US" sz="2400" dirty="0"/>
          </a:p>
          <a:p>
            <a:pPr lvl="1" fontAlgn="base"/>
            <a:r>
              <a:rPr lang="ko-KR" altLang="en-US" sz="2400" dirty="0" smtClean="0"/>
              <a:t> </a:t>
            </a:r>
            <a:r>
              <a:rPr lang="ko-KR" altLang="en-US" sz="2400" dirty="0"/>
              <a:t>제</a:t>
            </a:r>
            <a:r>
              <a:rPr lang="en-US" altLang="ko-KR" sz="2400" dirty="0"/>
              <a:t>3</a:t>
            </a:r>
            <a:r>
              <a:rPr lang="ko-KR" altLang="en-US" sz="2400" dirty="0"/>
              <a:t>자를 정하는 방법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44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Ⅰ. ADR</a:t>
            </a:r>
            <a:r>
              <a:rPr lang="ko-KR" altLang="en-US" b="1" dirty="0"/>
              <a:t>의 </a:t>
            </a:r>
            <a:r>
              <a:rPr lang="ko-KR" altLang="en-US" b="1" dirty="0" smtClean="0"/>
              <a:t>의의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700" b="1" dirty="0" smtClean="0"/>
              <a:t>2. </a:t>
            </a:r>
            <a:r>
              <a:rPr lang="ko-KR" altLang="en-US" sz="2700" b="1" dirty="0" smtClean="0"/>
              <a:t>사회적 효용</a:t>
            </a:r>
            <a:endParaRPr lang="ko-KR" altLang="en-US" sz="2700" dirty="0" smtClean="0"/>
          </a:p>
          <a:p>
            <a:pPr lvl="1" fontAlgn="base"/>
            <a:r>
              <a:rPr lang="ko-KR" altLang="en-US" sz="2300" dirty="0"/>
              <a:t>사회적으로 분쟁해결에 소요되는 시간과 비용이 절감된</a:t>
            </a:r>
          </a:p>
          <a:p>
            <a:pPr lvl="1" fontAlgn="base"/>
            <a:r>
              <a:rPr lang="ko-KR" altLang="en-US" sz="2300" dirty="0" smtClean="0"/>
              <a:t>사건의 </a:t>
            </a:r>
            <a:r>
              <a:rPr lang="ko-KR" altLang="en-US" sz="2300" dirty="0"/>
              <a:t>적체로 인한 법원의 과부하를 경감해 주어 사법제도의 효율성 제고에 기여</a:t>
            </a:r>
          </a:p>
          <a:p>
            <a:pPr lvl="1" fontAlgn="base"/>
            <a:r>
              <a:rPr lang="ko-KR" altLang="en-US" sz="2300" dirty="0" smtClean="0"/>
              <a:t>개방적이고 </a:t>
            </a:r>
            <a:r>
              <a:rPr lang="ko-KR" altLang="en-US" sz="2300" dirty="0"/>
              <a:t>융통성 있으며</a:t>
            </a:r>
            <a:r>
              <a:rPr lang="en-US" altLang="ko-KR" sz="2300" dirty="0"/>
              <a:t>, </a:t>
            </a:r>
            <a:r>
              <a:rPr lang="ko-KR" altLang="en-US" sz="2300" dirty="0"/>
              <a:t>당사자 또는 사회적 요청에 맞는 분쟁해결절차의 출현을 기대할 수 있음</a:t>
            </a:r>
          </a:p>
          <a:p>
            <a:pPr lvl="1" fontAlgn="base"/>
            <a:r>
              <a:rPr lang="ko-KR" altLang="en-US" sz="2300" dirty="0" smtClean="0"/>
              <a:t>당사자 </a:t>
            </a:r>
            <a:r>
              <a:rPr lang="ko-KR" altLang="en-US" sz="2300" dirty="0"/>
              <a:t>또는 사회적 요청에 부합하는 분쟁해결 결과 도출</a:t>
            </a:r>
          </a:p>
          <a:p>
            <a:pPr lvl="1" fontAlgn="base"/>
            <a:r>
              <a:rPr lang="ko-KR" altLang="en-US" sz="2300" dirty="0" smtClean="0"/>
              <a:t>분쟁해결절차에 </a:t>
            </a:r>
            <a:r>
              <a:rPr lang="ko-KR" altLang="en-US" sz="2300" dirty="0"/>
              <a:t>대한 지역사회의 관여도 제고 </a:t>
            </a:r>
          </a:p>
          <a:p>
            <a:pPr lvl="1" fontAlgn="base"/>
            <a:r>
              <a:rPr lang="ko-KR" altLang="en-US" sz="2300" dirty="0" smtClean="0"/>
              <a:t>분쟁해결의 </a:t>
            </a:r>
            <a:r>
              <a:rPr lang="ko-KR" altLang="en-US" sz="2300" dirty="0"/>
              <a:t>통로를 확대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59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Ⅰ. ADR</a:t>
            </a:r>
            <a:r>
              <a:rPr lang="ko-KR" altLang="en-US" b="1" dirty="0"/>
              <a:t>의 </a:t>
            </a:r>
            <a:r>
              <a:rPr lang="ko-KR" altLang="en-US" b="1" dirty="0" smtClean="0"/>
              <a:t>의의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700" b="1" dirty="0" smtClean="0"/>
              <a:t>3</a:t>
            </a:r>
            <a:r>
              <a:rPr lang="en-US" altLang="ko-KR" sz="2700" b="1" dirty="0"/>
              <a:t>. </a:t>
            </a:r>
            <a:r>
              <a:rPr lang="ko-KR" altLang="en-US" sz="2700" b="1" dirty="0"/>
              <a:t>분쟁당사자가 얻는 이점</a:t>
            </a:r>
            <a:endParaRPr lang="ko-KR" altLang="en-US" sz="2700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6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51108" y="2252441"/>
            <a:ext cx="7235687" cy="3609892"/>
          </a:xfrm>
          <a:prstGeom prst="rect">
            <a:avLst/>
          </a:prstGeom>
          <a:noFill/>
          <a:ln cap="rnd">
            <a:solidFill>
              <a:schemeClr val="accent1"/>
            </a:solidFill>
          </a:ln>
        </p:spPr>
        <p:txBody>
          <a:bodyPr wrap="square" rtlCol="0">
            <a:normAutofit fontScale="92500" lnSpcReduction="10000"/>
          </a:bodyPr>
          <a:lstStyle/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사생활과 비밀의 보호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자발성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시간적 선택의 자유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융통성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효율성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절차에 대한 당사자의 통제권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바람직한 결과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법규나 판례로부터의 해방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당사자 사이에 우호적인 관계의 유지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창조적인 해결책</a:t>
            </a:r>
          </a:p>
          <a:p>
            <a:pPr fontAlgn="base" latinLnBrk="1"/>
            <a:r>
              <a:rPr lang="en-US" altLang="ko-KR" sz="2400" dirty="0"/>
              <a:t>• </a:t>
            </a:r>
            <a:r>
              <a:rPr lang="ko-KR" altLang="en-US" sz="2400" dirty="0"/>
              <a:t>전문지식의 </a:t>
            </a:r>
            <a:r>
              <a:rPr lang="ko-KR" altLang="en-US" sz="2400" dirty="0" smtClean="0"/>
              <a:t>활용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8336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Ⅰ. ADR</a:t>
            </a:r>
            <a:r>
              <a:rPr lang="ko-KR" altLang="en-US" b="1" dirty="0"/>
              <a:t>의 </a:t>
            </a:r>
            <a:r>
              <a:rPr lang="ko-KR" altLang="en-US" b="1" dirty="0" smtClean="0"/>
              <a:t>의의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4. </a:t>
            </a:r>
            <a:r>
              <a:rPr lang="en-US" altLang="ko-KR" sz="2700" b="1" dirty="0" err="1"/>
              <a:t>분쟁해결절차의</a:t>
            </a:r>
            <a:r>
              <a:rPr lang="en-US" altLang="ko-KR" sz="2700" b="1" dirty="0"/>
              <a:t> </a:t>
            </a:r>
            <a:r>
              <a:rPr lang="en-US" altLang="ko-KR" sz="2700" b="1" dirty="0" err="1" smtClean="0"/>
              <a:t>선택</a:t>
            </a:r>
            <a:endParaRPr lang="en-US" altLang="ko-KR" sz="2700" b="1" dirty="0" smtClean="0"/>
          </a:p>
          <a:p>
            <a:pPr lvl="1" fontAlgn="base"/>
            <a:r>
              <a:rPr lang="ko-KR" altLang="en-US" sz="2300" dirty="0" smtClean="0"/>
              <a:t> 선택의 </a:t>
            </a:r>
            <a:r>
              <a:rPr lang="ko-KR" altLang="en-US" sz="2300" dirty="0"/>
              <a:t>기준</a:t>
            </a:r>
          </a:p>
          <a:p>
            <a:pPr lvl="2" fontAlgn="base"/>
            <a:r>
              <a:rPr lang="ko-KR" altLang="en-US" sz="1800" dirty="0" err="1" smtClean="0"/>
              <a:t>분쟁사건의</a:t>
            </a:r>
            <a:r>
              <a:rPr lang="ko-KR" altLang="en-US" sz="1800" dirty="0" smtClean="0"/>
              <a:t> </a:t>
            </a:r>
            <a:r>
              <a:rPr lang="ko-KR" altLang="en-US" sz="1800" dirty="0"/>
              <a:t>내용</a:t>
            </a:r>
            <a:r>
              <a:rPr lang="en-US" altLang="ko-KR" sz="1800" dirty="0"/>
              <a:t>, </a:t>
            </a:r>
            <a:r>
              <a:rPr lang="ko-KR" altLang="en-US" sz="1800" dirty="0"/>
              <a:t>성격</a:t>
            </a:r>
            <a:r>
              <a:rPr lang="en-US" altLang="ko-KR" sz="1800" dirty="0"/>
              <a:t>, </a:t>
            </a:r>
            <a:r>
              <a:rPr lang="ko-KR" altLang="en-US" sz="1800" dirty="0"/>
              <a:t>복잡성</a:t>
            </a:r>
            <a:r>
              <a:rPr lang="en-US" altLang="ko-KR" sz="1800" dirty="0"/>
              <a:t>, </a:t>
            </a:r>
            <a:r>
              <a:rPr lang="ko-KR" altLang="en-US" sz="1800" dirty="0"/>
              <a:t>당사자의 분쟁에 대한 태도</a:t>
            </a:r>
            <a:r>
              <a:rPr lang="en-US" altLang="ko-KR" sz="1800" dirty="0"/>
              <a:t>, </a:t>
            </a:r>
            <a:r>
              <a:rPr lang="ko-KR" altLang="en-US" sz="1800" dirty="0" smtClean="0"/>
              <a:t>요구조건</a:t>
            </a:r>
            <a:endParaRPr lang="en-US" altLang="ko-KR" sz="1800" dirty="0"/>
          </a:p>
          <a:p>
            <a:pPr lvl="1" fontAlgn="base"/>
            <a:r>
              <a:rPr lang="ko-KR" altLang="en-US" sz="2300" dirty="0" smtClean="0"/>
              <a:t> 소송이 </a:t>
            </a:r>
            <a:r>
              <a:rPr lang="ko-KR" altLang="en-US" sz="2300" dirty="0"/>
              <a:t>유리한 경우 </a:t>
            </a:r>
            <a:endParaRPr lang="en-US" altLang="ko-KR" sz="2300" dirty="0"/>
          </a:p>
          <a:p>
            <a:pPr lvl="1" fontAlgn="base"/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51108" y="3261109"/>
            <a:ext cx="7235687" cy="2965638"/>
          </a:xfrm>
          <a:prstGeom prst="rect">
            <a:avLst/>
          </a:prstGeom>
          <a:noFill/>
          <a:ln cap="rnd">
            <a:solidFill>
              <a:schemeClr val="accent1"/>
            </a:solidFill>
          </a:ln>
        </p:spPr>
        <p:txBody>
          <a:bodyPr wrap="square" rtlCol="0">
            <a:normAutofit/>
          </a:bodyPr>
          <a:lstStyle/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사실관계를 확정할 필요성이 현저한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당사자 사이에 협상력의 불균형이 심한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분쟁해결의 지연이 일방 당사자에게 크게 이득이 되는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당사자 사이에 해결해야 할 법적 쟁점이 뚜렷한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상대방에 대한 신뢰성이 없는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다수당사자의 이해관계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당사자가 선례를 남기고 싶어 하는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상대방이 비합리적인 경우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증거의 강제적 제출이 요구되는 때</a:t>
            </a:r>
          </a:p>
          <a:p>
            <a:pPr fontAlgn="base" latinLnBrk="1"/>
            <a:r>
              <a:rPr lang="en-US" altLang="ko-KR" dirty="0"/>
              <a:t>• </a:t>
            </a:r>
            <a:r>
              <a:rPr lang="ko-KR" altLang="en-US" dirty="0"/>
              <a:t>분쟁해결 결과의 </a:t>
            </a:r>
            <a:r>
              <a:rPr lang="ko-KR" altLang="en-US" dirty="0" err="1"/>
              <a:t>대세적</a:t>
            </a:r>
            <a:r>
              <a:rPr lang="ko-KR" altLang="en-US" dirty="0"/>
              <a:t> 효력이 요구되는 때</a:t>
            </a:r>
          </a:p>
        </p:txBody>
      </p:sp>
    </p:spTree>
    <p:extLst>
      <p:ext uri="{BB962C8B-B14F-4D97-AF65-F5344CB8AC3E}">
        <p14:creationId xmlns:p14="http://schemas.microsoft.com/office/powerpoint/2010/main" val="424350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Ⅱ. </a:t>
            </a:r>
            <a:r>
              <a:rPr lang="en-US" altLang="ko-KR" b="1" dirty="0" err="1"/>
              <a:t>협상</a:t>
            </a:r>
            <a:r>
              <a:rPr lang="en-US" altLang="ko-KR" b="1" dirty="0"/>
              <a:t>(negotiation)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lvl="1" fontAlgn="base"/>
            <a:r>
              <a:rPr lang="ko-KR" altLang="en-US" dirty="0" smtClean="0"/>
              <a:t>둘 </a:t>
            </a:r>
            <a:r>
              <a:rPr lang="ko-KR" altLang="en-US" dirty="0"/>
              <a:t>이상의 분쟁당사자가 만나 신의성실의 원칙에 입각하여 다툼의 대상인 쟁점을 확인하고 토의하며</a:t>
            </a:r>
            <a:r>
              <a:rPr lang="en-US" altLang="ko-KR" dirty="0"/>
              <a:t>, </a:t>
            </a:r>
            <a:r>
              <a:rPr lang="ko-KR" altLang="en-US" dirty="0"/>
              <a:t>사실과 이를 뒷받침하는 자료를 제시하는 방법으로 상호간의 해결책에 관하여 합의하고 그 합의내용을 준수하기로 약속하는 </a:t>
            </a:r>
            <a:r>
              <a:rPr lang="ko-KR" altLang="en-US" dirty="0" smtClean="0"/>
              <a:t>과정</a:t>
            </a:r>
            <a:endParaRPr lang="en-US" altLang="ko-KR" dirty="0" smtClean="0"/>
          </a:p>
          <a:p>
            <a:pPr lvl="1" fontAlgn="base"/>
            <a:endParaRPr lang="ko-KR" altLang="en-US" dirty="0"/>
          </a:p>
          <a:p>
            <a:pPr lvl="1" fontAlgn="base"/>
            <a:r>
              <a:rPr lang="ko-KR" altLang="en-US" dirty="0" smtClean="0"/>
              <a:t>독립된 </a:t>
            </a:r>
            <a:r>
              <a:rPr lang="ko-KR" altLang="en-US" dirty="0"/>
              <a:t>유형의 </a:t>
            </a:r>
            <a:r>
              <a:rPr lang="en-US" altLang="ko-KR" dirty="0"/>
              <a:t>ADR</a:t>
            </a:r>
            <a:r>
              <a:rPr lang="ko-KR" altLang="en-US" dirty="0"/>
              <a:t>로 보기 어려움</a:t>
            </a:r>
          </a:p>
          <a:p>
            <a:pPr lvl="1" fontAlgn="base"/>
            <a:endParaRPr lang="en-US" altLang="ko-KR" dirty="0" smtClean="0"/>
          </a:p>
          <a:p>
            <a:pPr lvl="1" fontAlgn="base"/>
            <a:r>
              <a:rPr lang="ko-KR" altLang="en-US" dirty="0" smtClean="0"/>
              <a:t>협상의 </a:t>
            </a:r>
            <a:r>
              <a:rPr lang="ko-KR" altLang="en-US" dirty="0"/>
              <a:t>개념적 요소</a:t>
            </a:r>
          </a:p>
          <a:p>
            <a:pPr lvl="2" fontAlgn="base"/>
            <a:r>
              <a:rPr lang="ko-KR" altLang="en-US" dirty="0" smtClean="0"/>
              <a:t>의사소통과 </a:t>
            </a:r>
            <a:r>
              <a:rPr lang="ko-KR" altLang="en-US" dirty="0"/>
              <a:t>양보</a:t>
            </a:r>
          </a:p>
          <a:p>
            <a:pPr lvl="2" fontAlgn="base"/>
            <a:r>
              <a:rPr lang="ko-KR" altLang="en-US" dirty="0" smtClean="0"/>
              <a:t>심리적 </a:t>
            </a:r>
            <a:r>
              <a:rPr lang="ko-KR" altLang="en-US" dirty="0" err="1"/>
              <a:t>대결과정</a:t>
            </a:r>
            <a:r>
              <a:rPr lang="en-US" altLang="ko-KR" dirty="0"/>
              <a:t>(psychological confrontation)</a:t>
            </a:r>
            <a:endParaRPr lang="ko-KR" altLang="en-US" dirty="0"/>
          </a:p>
          <a:p>
            <a:pPr lvl="2" fontAlgn="base"/>
            <a:r>
              <a:rPr lang="ko-KR" altLang="en-US" dirty="0" smtClean="0"/>
              <a:t>정보의 </a:t>
            </a:r>
            <a:r>
              <a:rPr lang="ko-KR" altLang="en-US" dirty="0"/>
              <a:t>교환</a:t>
            </a:r>
          </a:p>
          <a:p>
            <a:pPr lvl="2" fontAlgn="base"/>
            <a:r>
              <a:rPr lang="ko-KR" altLang="en-US" dirty="0" smtClean="0"/>
              <a:t>논쟁을 </a:t>
            </a:r>
            <a:r>
              <a:rPr lang="ko-KR" altLang="en-US" dirty="0"/>
              <a:t>통한 설득</a:t>
            </a:r>
          </a:p>
          <a:p>
            <a:pPr lvl="2" fontAlgn="base"/>
            <a:r>
              <a:rPr lang="ko-KR" altLang="en-US" dirty="0" smtClean="0"/>
              <a:t>동적인 </a:t>
            </a:r>
            <a:r>
              <a:rPr lang="ko-KR" altLang="en-US" dirty="0" err="1"/>
              <a:t>상호반응적</a:t>
            </a:r>
            <a:r>
              <a:rPr lang="ko-KR" altLang="en-US" dirty="0"/>
              <a:t> 과정</a:t>
            </a:r>
          </a:p>
          <a:p>
            <a:pPr lvl="2" fontAlgn="base"/>
            <a:r>
              <a:rPr lang="ko-KR" altLang="en-US" dirty="0" smtClean="0"/>
              <a:t>내가 </a:t>
            </a:r>
            <a:r>
              <a:rPr lang="ko-KR" altLang="en-US" dirty="0"/>
              <a:t>원하는 것을 얻는 과정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261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9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984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1. </a:t>
            </a:r>
            <a:r>
              <a:rPr lang="ko-KR" altLang="en-US" sz="2700" b="1" dirty="0"/>
              <a:t>절차적 주체에 따른 구분 </a:t>
            </a:r>
            <a:endParaRPr lang="ko-KR" altLang="en-US" sz="2700" dirty="0"/>
          </a:p>
          <a:p>
            <a:pPr marL="457200" lvl="1" indent="0" fontAlgn="base">
              <a:buNone/>
            </a:pPr>
            <a:r>
              <a:rPr lang="ko-KR" altLang="en-US" sz="2400" b="1" dirty="0"/>
              <a:t>가</a:t>
            </a:r>
            <a:r>
              <a:rPr lang="en-US" altLang="ko-KR" sz="2400" b="1" dirty="0"/>
              <a:t>. </a:t>
            </a:r>
            <a:r>
              <a:rPr lang="ko-KR" altLang="en-US" sz="2400" b="1" dirty="0" err="1"/>
              <a:t>사법형</a:t>
            </a:r>
            <a:endParaRPr lang="ko-KR" altLang="en-US" sz="2400" dirty="0"/>
          </a:p>
          <a:p>
            <a:pPr lvl="2" fontAlgn="base"/>
            <a:r>
              <a:rPr lang="ko-KR" altLang="en-US" sz="2000" dirty="0" smtClean="0"/>
              <a:t> 민사조정법에 </a:t>
            </a:r>
            <a:r>
              <a:rPr lang="ko-KR" altLang="en-US" sz="2000" dirty="0"/>
              <a:t>의한 조정</a:t>
            </a:r>
            <a:r>
              <a:rPr lang="en-US" altLang="ko-KR" sz="2000" dirty="0"/>
              <a:t>, </a:t>
            </a:r>
            <a:r>
              <a:rPr lang="ko-KR" altLang="en-US" sz="2000" dirty="0"/>
              <a:t>소송상 화해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제소전</a:t>
            </a:r>
            <a:r>
              <a:rPr lang="ko-KR" altLang="en-US" sz="2000" dirty="0"/>
              <a:t> </a:t>
            </a:r>
            <a:r>
              <a:rPr lang="ko-KR" altLang="en-US" sz="2000" dirty="0" smtClean="0"/>
              <a:t>화해</a:t>
            </a:r>
            <a:endParaRPr lang="en-US" altLang="ko-KR" sz="2000" dirty="0" smtClean="0"/>
          </a:p>
          <a:p>
            <a:pPr lvl="2" fontAlgn="base"/>
            <a:endParaRPr lang="ko-KR" altLang="en-US" sz="2000" dirty="0"/>
          </a:p>
          <a:p>
            <a:pPr marL="457200" lvl="1" indent="0" fontAlgn="base">
              <a:buNone/>
            </a:pPr>
            <a:r>
              <a:rPr lang="ko-KR" altLang="en-US" sz="2400" b="1" dirty="0"/>
              <a:t>나</a:t>
            </a:r>
            <a:r>
              <a:rPr lang="en-US" altLang="ko-KR" sz="2400" b="1" dirty="0"/>
              <a:t>. </a:t>
            </a:r>
            <a:r>
              <a:rPr lang="ko-KR" altLang="en-US" sz="2400" b="1" dirty="0" err="1"/>
              <a:t>행정형</a:t>
            </a:r>
            <a:endParaRPr lang="ko-KR" altLang="en-US" sz="2400" dirty="0"/>
          </a:p>
          <a:p>
            <a:pPr lvl="2" fontAlgn="base"/>
            <a:r>
              <a:rPr lang="ko-KR" altLang="en-US" sz="2000" dirty="0" smtClean="0"/>
              <a:t> 중앙행정기관이나 </a:t>
            </a:r>
            <a:r>
              <a:rPr lang="ko-KR" altLang="en-US" sz="2000" dirty="0"/>
              <a:t>지방자치단체가 법률에 근거하여 설치한 조정위원회 등에서 진행하는 조정</a:t>
            </a:r>
            <a:r>
              <a:rPr lang="en-US" altLang="ko-KR" sz="2000" dirty="0"/>
              <a:t>, </a:t>
            </a:r>
            <a:r>
              <a:rPr lang="ko-KR" altLang="en-US" sz="2000" dirty="0"/>
              <a:t>중재</a:t>
            </a:r>
            <a:r>
              <a:rPr lang="en-US" altLang="ko-KR" sz="2000" dirty="0"/>
              <a:t>, </a:t>
            </a:r>
            <a:r>
              <a:rPr lang="ko-KR" altLang="en-US" sz="2000" dirty="0"/>
              <a:t>알선 등</a:t>
            </a:r>
          </a:p>
          <a:p>
            <a:pPr lvl="3" fontAlgn="base"/>
            <a:r>
              <a:rPr lang="ko-KR" altLang="en-US" sz="1800" dirty="0" smtClean="0"/>
              <a:t>고용노동부장관 </a:t>
            </a:r>
            <a:r>
              <a:rPr lang="ko-KR" altLang="en-US" sz="1800" dirty="0"/>
              <a:t>직속의 노동위원회 내에 설치된 조정위원회와 중재위원회</a:t>
            </a:r>
          </a:p>
          <a:p>
            <a:pPr lvl="3" fontAlgn="base"/>
            <a:r>
              <a:rPr lang="ko-KR" altLang="en-US" sz="1800" dirty="0" smtClean="0"/>
              <a:t>환경부에 </a:t>
            </a:r>
            <a:r>
              <a:rPr lang="ko-KR" altLang="en-US" sz="1800" dirty="0"/>
              <a:t>설치된 환경분쟁조정위원회와 광역지방자치단체에 설치된 지방환경분쟁조정위원회</a:t>
            </a:r>
          </a:p>
          <a:p>
            <a:pPr lvl="3" fontAlgn="base"/>
            <a:r>
              <a:rPr lang="ko-KR" altLang="en-US" sz="1800" dirty="0" smtClean="0"/>
              <a:t>국토교통부장관 </a:t>
            </a:r>
            <a:r>
              <a:rPr lang="ko-KR" altLang="en-US" sz="1800" dirty="0"/>
              <a:t>소속의 건설분쟁조정위원회</a:t>
            </a:r>
          </a:p>
          <a:p>
            <a:pPr lvl="3" fontAlgn="base"/>
            <a:r>
              <a:rPr lang="ko-KR" altLang="en-US" sz="1800" dirty="0" smtClean="0"/>
              <a:t>국토교통부장관 </a:t>
            </a:r>
            <a:r>
              <a:rPr lang="ko-KR" altLang="en-US" sz="1800" dirty="0"/>
              <a:t>소속의 건축위원회</a:t>
            </a:r>
          </a:p>
          <a:p>
            <a:pPr lvl="3" fontAlgn="base"/>
            <a:r>
              <a:rPr lang="ko-KR" altLang="en-US" sz="1800" dirty="0" smtClean="0"/>
              <a:t>특허청에 </a:t>
            </a:r>
            <a:r>
              <a:rPr lang="ko-KR" altLang="en-US" sz="1800" dirty="0"/>
              <a:t>설치된 산업재산권분쟁조정위원회 </a:t>
            </a:r>
            <a:r>
              <a:rPr lang="ko-KR" altLang="en-US" sz="1800" dirty="0" smtClean="0"/>
              <a:t>등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27666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701746"/>
          </a:xfrm>
        </p:spPr>
        <p:txBody>
          <a:bodyPr>
            <a:normAutofit/>
          </a:bodyPr>
          <a:lstStyle/>
          <a:p>
            <a:pPr lvl="2" fontAlgn="base"/>
            <a:r>
              <a:rPr lang="ko-KR" altLang="en-US" dirty="0" smtClean="0"/>
              <a:t> </a:t>
            </a:r>
            <a:r>
              <a:rPr lang="ko-KR" altLang="en-US" sz="2000" dirty="0" smtClean="0"/>
              <a:t>행정부처 </a:t>
            </a:r>
            <a:r>
              <a:rPr lang="ko-KR" altLang="en-US" sz="2000" dirty="0"/>
              <a:t>산하의 독립된 법인 또는 그 일부로서 분쟁해결기관이 설치된 경우</a:t>
            </a:r>
            <a:r>
              <a:rPr lang="en-US" altLang="ko-KR" sz="2000" dirty="0"/>
              <a:t>: • </a:t>
            </a:r>
            <a:r>
              <a:rPr lang="ko-KR" altLang="en-US" sz="2000" dirty="0"/>
              <a:t>공정거래위원회 산하의 공정거래조정원에 설치된 각종 분쟁조정협의회</a:t>
            </a:r>
            <a:endParaRPr lang="ko-KR" altLang="en-US" sz="1400" dirty="0"/>
          </a:p>
          <a:p>
            <a:pPr lvl="3" fontAlgn="base"/>
            <a:r>
              <a:rPr lang="ko-KR" altLang="en-US" sz="1800" dirty="0" smtClean="0"/>
              <a:t>의료분쟁조정중재원에 </a:t>
            </a:r>
            <a:r>
              <a:rPr lang="ko-KR" altLang="en-US" sz="1800" dirty="0"/>
              <a:t>설치되어 </a:t>
            </a:r>
            <a:r>
              <a:rPr lang="ko-KR" altLang="en-US" sz="1800" dirty="0" err="1"/>
              <a:t>의료분쟁의</a:t>
            </a:r>
            <a:r>
              <a:rPr lang="ko-KR" altLang="en-US" sz="1800" dirty="0"/>
              <a:t> 조정과 중재를 담당하는 의료분쟁조정위원회</a:t>
            </a:r>
            <a:endParaRPr lang="ko-KR" altLang="en-US" sz="1100" dirty="0"/>
          </a:p>
          <a:p>
            <a:pPr lvl="3" fontAlgn="base"/>
            <a:r>
              <a:rPr lang="ko-KR" altLang="en-US" sz="1800" dirty="0" smtClean="0"/>
              <a:t>공정거래위원회 </a:t>
            </a:r>
            <a:r>
              <a:rPr lang="ko-KR" altLang="en-US" sz="1800" dirty="0"/>
              <a:t>산하의 한국소비자원에 설치된 소비자분쟁조정위원회</a:t>
            </a:r>
            <a:endParaRPr lang="ko-KR" altLang="en-US" sz="1100" dirty="0"/>
          </a:p>
          <a:p>
            <a:pPr lvl="3" fontAlgn="base"/>
            <a:r>
              <a:rPr lang="ko-KR" altLang="en-US" sz="1800" dirty="0" smtClean="0"/>
              <a:t>과학기술정보통신부 </a:t>
            </a:r>
            <a:r>
              <a:rPr lang="ko-KR" altLang="en-US" sz="1800" dirty="0"/>
              <a:t>산하의 한국인터넷진흥원에 설치된 </a:t>
            </a:r>
            <a:r>
              <a:rPr lang="ko-KR" altLang="en-US" sz="1800" dirty="0" err="1"/>
              <a:t>전자문서ㆍ전자거래분쟁조정위원회</a:t>
            </a:r>
            <a:r>
              <a:rPr lang="en-US" altLang="ko-KR" sz="1800" dirty="0"/>
              <a:t>, </a:t>
            </a:r>
            <a:r>
              <a:rPr lang="ko-KR" altLang="en-US" sz="1800" dirty="0"/>
              <a:t>인터넷주소분쟁조정위원회</a:t>
            </a:r>
            <a:r>
              <a:rPr lang="en-US" altLang="ko-KR" sz="1800" dirty="0"/>
              <a:t>, </a:t>
            </a:r>
            <a:r>
              <a:rPr lang="ko-KR" altLang="en-US" sz="1800" dirty="0"/>
              <a:t>온라인광고분쟁조정위원회</a:t>
            </a:r>
            <a:r>
              <a:rPr lang="en-US" altLang="ko-KR" sz="1800" dirty="0"/>
              <a:t>, </a:t>
            </a:r>
            <a:r>
              <a:rPr lang="ko-KR" altLang="en-US" sz="1800" dirty="0"/>
              <a:t>정보보호분쟁조정위원회</a:t>
            </a:r>
            <a:endParaRPr lang="ko-KR" altLang="en-US" sz="1100" dirty="0"/>
          </a:p>
          <a:p>
            <a:pPr lvl="3" fontAlgn="base"/>
            <a:r>
              <a:rPr lang="ko-KR" altLang="en-US" sz="1800" dirty="0" smtClean="0"/>
              <a:t>문화체육관광부 </a:t>
            </a:r>
            <a:r>
              <a:rPr lang="ko-KR" altLang="en-US" sz="1800" dirty="0"/>
              <a:t>산하의 한국저작권위원회</a:t>
            </a:r>
            <a:endParaRPr lang="ko-KR" altLang="en-US" sz="1100" dirty="0"/>
          </a:p>
          <a:p>
            <a:pPr lvl="3" fontAlgn="base"/>
            <a:r>
              <a:rPr lang="ko-KR" altLang="en-US" sz="1800" dirty="0" smtClean="0"/>
              <a:t>국무총리 </a:t>
            </a:r>
            <a:r>
              <a:rPr lang="ko-KR" altLang="en-US" sz="1800" dirty="0"/>
              <a:t>산하의 개인정보보호위원회</a:t>
            </a:r>
            <a:endParaRPr lang="ko-KR" altLang="en-US" sz="1100" dirty="0"/>
          </a:p>
          <a:p>
            <a:pPr lvl="3" fontAlgn="base"/>
            <a:r>
              <a:rPr lang="ko-KR" altLang="en-US" sz="1800" dirty="0" smtClean="0"/>
              <a:t>언론중재위원회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403156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11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984"/>
          </a:xfrm>
        </p:spPr>
        <p:txBody>
          <a:bodyPr>
            <a:normAutofit/>
          </a:bodyPr>
          <a:lstStyle/>
          <a:p>
            <a:pPr marL="457200" lvl="1" indent="0" fontAlgn="base">
              <a:buNone/>
            </a:pPr>
            <a:r>
              <a:rPr lang="ko-KR" altLang="en-US" sz="2400" b="1" dirty="0" smtClean="0"/>
              <a:t>다</a:t>
            </a:r>
            <a:r>
              <a:rPr lang="en-US" altLang="ko-KR" sz="2400" b="1" dirty="0"/>
              <a:t>. </a:t>
            </a:r>
            <a:r>
              <a:rPr lang="ko-KR" altLang="en-US" sz="2400" b="1" dirty="0" err="1"/>
              <a:t>민간형</a:t>
            </a:r>
            <a:endParaRPr lang="ko-KR" altLang="en-US" sz="2400" dirty="0"/>
          </a:p>
          <a:p>
            <a:pPr lvl="2" fontAlgn="base"/>
            <a:r>
              <a:rPr lang="ko-KR" altLang="en-US" sz="2000" dirty="0" smtClean="0"/>
              <a:t>순수한 </a:t>
            </a:r>
            <a:r>
              <a:rPr lang="ko-KR" altLang="en-US" sz="2000" dirty="0"/>
              <a:t>민간기관이 절차를 관리하거나 당사자가 선정한 민간인이 절차를 주재하는 </a:t>
            </a:r>
            <a:r>
              <a:rPr lang="en-US" altLang="ko-KR" sz="2000" dirty="0"/>
              <a:t>ADR</a:t>
            </a:r>
            <a:endParaRPr lang="ko-KR" altLang="en-US" sz="2000" dirty="0"/>
          </a:p>
          <a:p>
            <a:pPr lvl="2" fontAlgn="base"/>
            <a:r>
              <a:rPr lang="ko-KR" altLang="en-US" sz="2000" dirty="0" smtClean="0"/>
              <a:t>대한상사중재원</a:t>
            </a:r>
            <a:endParaRPr lang="ko-KR" altLang="en-US" sz="2000" dirty="0"/>
          </a:p>
          <a:p>
            <a:pPr lvl="2" fontAlgn="base"/>
            <a:r>
              <a:rPr lang="ko-KR" altLang="en-US" sz="2000" dirty="0" smtClean="0"/>
              <a:t>분쟁의 </a:t>
            </a:r>
            <a:r>
              <a:rPr lang="ko-KR" altLang="en-US" sz="2000" dirty="0"/>
              <a:t>당사자가 사적으로 조정인</a:t>
            </a:r>
            <a:r>
              <a:rPr lang="en-US" altLang="ko-KR" sz="2000" dirty="0"/>
              <a:t>, </a:t>
            </a:r>
            <a:r>
              <a:rPr lang="ko-KR" altLang="en-US" sz="2000" dirty="0"/>
              <a:t>중재인 등을 선임하여 분쟁해결절차를 주재하도록 하는 것</a:t>
            </a:r>
          </a:p>
          <a:p>
            <a:pPr fontAlgn="base"/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7631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12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57477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2. </a:t>
            </a:r>
            <a:r>
              <a:rPr lang="ko-KR" altLang="en-US" sz="2700" b="1" dirty="0"/>
              <a:t>각종 유형</a:t>
            </a:r>
          </a:p>
          <a:p>
            <a:pPr marL="457200" lvl="1" indent="0" fontAlgn="base">
              <a:buNone/>
            </a:pPr>
            <a:r>
              <a:rPr lang="ko-KR" altLang="en-US" sz="2400" b="1" dirty="0"/>
              <a:t>가</a:t>
            </a:r>
            <a:r>
              <a:rPr lang="en-US" altLang="ko-KR" sz="2400" b="1" dirty="0"/>
              <a:t>. </a:t>
            </a:r>
            <a:r>
              <a:rPr lang="ko-KR" altLang="en-US" sz="2400" b="1" dirty="0" err="1"/>
              <a:t>재판상화해</a:t>
            </a:r>
            <a:endParaRPr lang="ko-KR" altLang="en-US" sz="2400" dirty="0"/>
          </a:p>
          <a:p>
            <a:pPr lvl="2" fontAlgn="base"/>
            <a:r>
              <a:rPr lang="ko-KR" altLang="en-US" sz="2000" dirty="0" smtClean="0"/>
              <a:t> </a:t>
            </a:r>
            <a:r>
              <a:rPr lang="ko-KR" altLang="en-US" sz="2000" dirty="0"/>
              <a:t>소송상 화해</a:t>
            </a:r>
          </a:p>
          <a:p>
            <a:pPr lvl="2" fontAlgn="base"/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제소전</a:t>
            </a:r>
            <a:r>
              <a:rPr lang="ko-KR" altLang="en-US" sz="2000" dirty="0" smtClean="0"/>
              <a:t> </a:t>
            </a:r>
            <a:r>
              <a:rPr lang="ko-KR" altLang="en-US" sz="2000" dirty="0"/>
              <a:t>화해</a:t>
            </a:r>
          </a:p>
          <a:p>
            <a:pPr marL="457200" lvl="1" indent="0" fontAlgn="base">
              <a:buNone/>
            </a:pPr>
            <a:endParaRPr lang="en-US" altLang="ko-KR" sz="2400" b="1" dirty="0" smtClean="0"/>
          </a:p>
          <a:p>
            <a:pPr marL="457200" lvl="1" indent="0" fontAlgn="base">
              <a:buNone/>
            </a:pPr>
            <a:r>
              <a:rPr lang="ko-KR" altLang="en-US" sz="2400" b="1" dirty="0" smtClean="0"/>
              <a:t>나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조정</a:t>
            </a:r>
            <a:endParaRPr lang="ko-KR" altLang="en-US" sz="2400" dirty="0"/>
          </a:p>
          <a:p>
            <a:pPr marL="914400" lvl="2" indent="0" fontAlgn="base">
              <a:buNone/>
            </a:pPr>
            <a:r>
              <a:rPr lang="en-US" altLang="ko-KR" sz="2000" b="1" dirty="0"/>
              <a:t>(1) </a:t>
            </a:r>
            <a:r>
              <a:rPr lang="ko-KR" altLang="en-US" sz="2000" b="1" dirty="0"/>
              <a:t>의의</a:t>
            </a:r>
            <a:endParaRPr lang="ko-KR" altLang="en-US" sz="2000" dirty="0"/>
          </a:p>
          <a:p>
            <a:pPr lvl="2" fontAlgn="base"/>
            <a:r>
              <a:rPr lang="ko-KR" altLang="en-US" sz="2200" dirty="0" smtClean="0"/>
              <a:t>분쟁당사자들의 </a:t>
            </a:r>
            <a:r>
              <a:rPr lang="ko-KR" altLang="en-US" sz="2200" dirty="0"/>
              <a:t>합의에 의한 분쟁해결 절차</a:t>
            </a:r>
          </a:p>
          <a:p>
            <a:pPr lvl="2" fontAlgn="base"/>
            <a:r>
              <a:rPr lang="ko-KR" altLang="en-US" sz="2200" dirty="0" smtClean="0"/>
              <a:t>독립적이고 </a:t>
            </a:r>
            <a:r>
              <a:rPr lang="ko-KR" altLang="en-US" sz="2200" dirty="0"/>
              <a:t>중립적인 제</a:t>
            </a:r>
            <a:r>
              <a:rPr lang="en-US" altLang="ko-KR" sz="2200" dirty="0"/>
              <a:t>3</a:t>
            </a:r>
            <a:r>
              <a:rPr lang="ko-KR" altLang="en-US" sz="2200" dirty="0"/>
              <a:t>자</a:t>
            </a:r>
            <a:r>
              <a:rPr lang="en-US" altLang="ko-KR" sz="2200" dirty="0"/>
              <a:t>(</a:t>
            </a:r>
            <a:r>
              <a:rPr lang="ko-KR" altLang="en-US" sz="2200" dirty="0"/>
              <a:t>조정인</a:t>
            </a:r>
            <a:r>
              <a:rPr lang="en-US" altLang="ko-KR" sz="2200" dirty="0"/>
              <a:t>)</a:t>
            </a:r>
            <a:r>
              <a:rPr lang="ko-KR" altLang="en-US" sz="2200" dirty="0"/>
              <a:t>의 조력</a:t>
            </a:r>
          </a:p>
          <a:p>
            <a:pPr lvl="2" fontAlgn="base"/>
            <a:r>
              <a:rPr lang="ko-KR" altLang="en-US" sz="2200" dirty="0" smtClean="0"/>
              <a:t>절차의 </a:t>
            </a:r>
            <a:r>
              <a:rPr lang="ko-KR" altLang="en-US" sz="2200" dirty="0" err="1"/>
              <a:t>비정형성</a:t>
            </a:r>
            <a:endParaRPr lang="ko-KR" altLang="en-US" sz="2200" dirty="0"/>
          </a:p>
          <a:p>
            <a:pPr lvl="2" fontAlgn="base"/>
            <a:r>
              <a:rPr lang="ko-KR" altLang="en-US" sz="2200" dirty="0" err="1" smtClean="0"/>
              <a:t>조정인의</a:t>
            </a:r>
            <a:r>
              <a:rPr lang="ko-KR" altLang="en-US" sz="2200" dirty="0" smtClean="0"/>
              <a:t> </a:t>
            </a:r>
            <a:r>
              <a:rPr lang="ko-KR" altLang="en-US" sz="2200" dirty="0"/>
              <a:t>결정에 구속력이 없음</a:t>
            </a:r>
          </a:p>
          <a:p>
            <a:pPr lvl="2" fontAlgn="base"/>
            <a:r>
              <a:rPr lang="ko-KR" altLang="en-US" sz="2200" dirty="0" err="1" smtClean="0"/>
              <a:t>조정합의의</a:t>
            </a:r>
            <a:r>
              <a:rPr lang="ko-KR" altLang="en-US" sz="2200" dirty="0" smtClean="0"/>
              <a:t> </a:t>
            </a:r>
            <a:r>
              <a:rPr lang="ko-KR" altLang="en-US" sz="2200" dirty="0"/>
              <a:t>창설적 </a:t>
            </a:r>
            <a:r>
              <a:rPr lang="ko-KR" altLang="en-US" sz="2200" dirty="0" smtClean="0"/>
              <a:t>효력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70539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13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57477"/>
          </a:xfrm>
        </p:spPr>
        <p:txBody>
          <a:bodyPr>
            <a:normAutofit/>
          </a:bodyPr>
          <a:lstStyle/>
          <a:p>
            <a:pPr marL="914400" lvl="2" indent="0" fontAlgn="base">
              <a:buNone/>
            </a:pPr>
            <a:r>
              <a:rPr lang="en-US" altLang="ko-KR" sz="2000" b="1" dirty="0"/>
              <a:t>(2) </a:t>
            </a:r>
            <a:r>
              <a:rPr lang="en-US" altLang="ko-KR" sz="2000" b="1" dirty="0" err="1"/>
              <a:t>조정전문가</a:t>
            </a:r>
            <a:r>
              <a:rPr lang="en-US" altLang="ko-KR" sz="2000" b="1" dirty="0"/>
              <a:t>(professional mediator)</a:t>
            </a:r>
          </a:p>
          <a:p>
            <a:pPr marL="914400" lvl="2" indent="0" fontAlgn="base">
              <a:buNone/>
            </a:pPr>
            <a:endParaRPr lang="en-US" altLang="ko-KR" sz="2000" b="1" dirty="0" smtClean="0"/>
          </a:p>
          <a:p>
            <a:pPr marL="914400" lvl="2" indent="0" fontAlgn="base">
              <a:buNone/>
            </a:pPr>
            <a:r>
              <a:rPr lang="en-US" altLang="ko-KR" sz="2000" b="1" dirty="0" smtClean="0"/>
              <a:t>(3</a:t>
            </a:r>
            <a:r>
              <a:rPr lang="en-US" altLang="ko-KR" sz="2000" b="1" dirty="0"/>
              <a:t>) Singapore Convention on Mediation</a:t>
            </a:r>
            <a:endParaRPr lang="ko-KR" altLang="en-US" sz="2000" b="1" dirty="0"/>
          </a:p>
          <a:p>
            <a:pPr lvl="2" fontAlgn="base"/>
            <a:r>
              <a:rPr lang="ko-KR" altLang="en-US" sz="2000" dirty="0" smtClean="0"/>
              <a:t>공식명칭</a:t>
            </a:r>
            <a:r>
              <a:rPr lang="en-US" altLang="ko-KR" sz="2000" dirty="0"/>
              <a:t>: The United Nations Convention on International Settlement Agreements resulting from Mediation</a:t>
            </a:r>
            <a:endParaRPr lang="ko-KR" altLang="en-US" sz="1400" dirty="0"/>
          </a:p>
          <a:p>
            <a:pPr lvl="2" fontAlgn="base"/>
            <a:r>
              <a:rPr lang="ko-KR" altLang="en-US" sz="2000" dirty="0" smtClean="0"/>
              <a:t>의의</a:t>
            </a:r>
            <a:endParaRPr lang="ko-KR" altLang="en-US" sz="1400" dirty="0"/>
          </a:p>
          <a:p>
            <a:pPr lvl="3" fontAlgn="base"/>
            <a:r>
              <a:rPr lang="ko-KR" altLang="en-US" sz="1800" dirty="0" smtClean="0"/>
              <a:t>국제민사분쟁에 </a:t>
            </a:r>
            <a:r>
              <a:rPr lang="ko-KR" altLang="en-US" sz="1800" dirty="0"/>
              <a:t>관한 </a:t>
            </a:r>
            <a:r>
              <a:rPr lang="ko-KR" altLang="en-US" sz="1800" dirty="0" err="1"/>
              <a:t>조정합의를</a:t>
            </a:r>
            <a:r>
              <a:rPr lang="ko-KR" altLang="en-US" sz="1800" dirty="0"/>
              <a:t> 외국에서 승인하고 강제집행할 수 있는 절차를 마련하는 데 있음</a:t>
            </a:r>
            <a:endParaRPr lang="ko-KR" altLang="en-US" sz="1100" dirty="0"/>
          </a:p>
          <a:p>
            <a:pPr lvl="3" fontAlgn="base"/>
            <a:r>
              <a:rPr lang="ko-KR" altLang="en-US" sz="1800" dirty="0" smtClean="0"/>
              <a:t>국제조정합의가 </a:t>
            </a:r>
            <a:r>
              <a:rPr lang="ko-KR" altLang="en-US" sz="1800" dirty="0"/>
              <a:t>국제적으로 </a:t>
            </a:r>
            <a:r>
              <a:rPr lang="ko-KR" altLang="en-US" sz="1800" dirty="0" err="1"/>
              <a:t>중재판정과</a:t>
            </a:r>
            <a:r>
              <a:rPr lang="ko-KR" altLang="en-US" sz="1800" dirty="0"/>
              <a:t> 유사한 지위를 취득하게 됨</a:t>
            </a:r>
            <a:endParaRPr lang="ko-KR" altLang="en-US" sz="1100" dirty="0"/>
          </a:p>
          <a:p>
            <a:pPr lvl="2" fontAlgn="base"/>
            <a:r>
              <a:rPr lang="en-US" altLang="ko-KR" sz="2000" dirty="0" smtClean="0"/>
              <a:t>2018</a:t>
            </a:r>
            <a:r>
              <a:rPr lang="ko-KR" altLang="en-US" sz="2000" dirty="0"/>
              <a:t>년 </a:t>
            </a:r>
            <a:r>
              <a:rPr lang="en-US" altLang="ko-KR" sz="2000" dirty="0"/>
              <a:t>12</a:t>
            </a:r>
            <a:r>
              <a:rPr lang="ko-KR" altLang="en-US" sz="2000" dirty="0"/>
              <a:t>월 </a:t>
            </a:r>
            <a:r>
              <a:rPr lang="en-US" altLang="ko-KR" sz="2000" dirty="0"/>
              <a:t>9</a:t>
            </a:r>
            <a:r>
              <a:rPr lang="ko-KR" altLang="en-US" sz="2000" dirty="0"/>
              <a:t>개국이 참가하여 출범한 개방형 </a:t>
            </a:r>
            <a:r>
              <a:rPr lang="ko-KR" altLang="en-US" sz="2000" dirty="0" err="1"/>
              <a:t>국제조약임</a:t>
            </a:r>
            <a:endParaRPr lang="ko-KR" altLang="en-US" sz="1400" dirty="0"/>
          </a:p>
          <a:p>
            <a:pPr lvl="2" fontAlgn="base"/>
            <a:r>
              <a:rPr lang="ko-KR" altLang="en-US" sz="2000" dirty="0" smtClean="0"/>
              <a:t>현재 </a:t>
            </a:r>
            <a:r>
              <a:rPr lang="ko-KR" altLang="en-US" sz="2000" dirty="0"/>
              <a:t>가입국은 우리나라를 포함하여 </a:t>
            </a:r>
            <a:r>
              <a:rPr lang="en-US" altLang="ko-KR" sz="2000" dirty="0"/>
              <a:t>55</a:t>
            </a:r>
            <a:r>
              <a:rPr lang="ko-KR" altLang="en-US" sz="2000" dirty="0" err="1"/>
              <a:t>개국임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43001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14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3638"/>
          </a:xfrm>
        </p:spPr>
        <p:txBody>
          <a:bodyPr>
            <a:normAutofit fontScale="47500" lnSpcReduction="20000"/>
          </a:bodyPr>
          <a:lstStyle/>
          <a:p>
            <a:pPr marL="457200" lvl="1" indent="0" fontAlgn="base">
              <a:buNone/>
            </a:pPr>
            <a:r>
              <a:rPr lang="ko-KR" altLang="en-US" sz="5100" b="1" dirty="0"/>
              <a:t>다</a:t>
            </a:r>
            <a:r>
              <a:rPr lang="en-US" altLang="ko-KR" sz="5100" b="1" dirty="0"/>
              <a:t>. </a:t>
            </a:r>
            <a:r>
              <a:rPr lang="ko-KR" altLang="en-US" sz="5100" b="1" dirty="0"/>
              <a:t>중재</a:t>
            </a:r>
            <a:endParaRPr lang="ko-KR" altLang="en-US" sz="5100" dirty="0"/>
          </a:p>
          <a:p>
            <a:pPr marL="914400" lvl="2" indent="0" fontAlgn="base">
              <a:buNone/>
            </a:pPr>
            <a:r>
              <a:rPr lang="en-US" altLang="ko-KR" sz="3800" b="1" dirty="0"/>
              <a:t>(1) </a:t>
            </a:r>
            <a:r>
              <a:rPr lang="ko-KR" altLang="en-US" sz="3800" b="1" dirty="0"/>
              <a:t>의의</a:t>
            </a:r>
            <a:endParaRPr lang="ko-KR" altLang="en-US" sz="2300" dirty="0"/>
          </a:p>
          <a:p>
            <a:pPr lvl="2" fontAlgn="base"/>
            <a:r>
              <a:rPr lang="ko-KR" altLang="en-US" sz="3800" dirty="0" err="1" smtClean="0"/>
              <a:t>중재합의</a:t>
            </a:r>
            <a:endParaRPr lang="ko-KR" altLang="en-US" sz="2300" dirty="0"/>
          </a:p>
          <a:p>
            <a:pPr lvl="2" fontAlgn="base"/>
            <a:r>
              <a:rPr lang="ko-KR" altLang="en-US" sz="3800" dirty="0" smtClean="0"/>
              <a:t>분쟁당사자에 </a:t>
            </a:r>
            <a:r>
              <a:rPr lang="ko-KR" altLang="en-US" sz="3800" dirty="0"/>
              <a:t>의하여 선정된 중립적인 제</a:t>
            </a:r>
            <a:r>
              <a:rPr lang="en-US" altLang="ko-KR" sz="3800" dirty="0"/>
              <a:t>3</a:t>
            </a:r>
            <a:r>
              <a:rPr lang="ko-KR" altLang="en-US" sz="3800" dirty="0"/>
              <a:t>자</a:t>
            </a:r>
            <a:r>
              <a:rPr lang="en-US" altLang="ko-KR" sz="3800" dirty="0"/>
              <a:t>(</a:t>
            </a:r>
            <a:r>
              <a:rPr lang="ko-KR" altLang="en-US" sz="3800" dirty="0"/>
              <a:t>중재인</a:t>
            </a:r>
            <a:r>
              <a:rPr lang="en-US" altLang="ko-KR" sz="3800" dirty="0"/>
              <a:t>)</a:t>
            </a:r>
            <a:endParaRPr lang="ko-KR" altLang="en-US" sz="2300" dirty="0"/>
          </a:p>
          <a:p>
            <a:pPr lvl="3" fontAlgn="base"/>
            <a:r>
              <a:rPr lang="ko-KR" altLang="en-US" sz="3400" dirty="0" smtClean="0"/>
              <a:t>중재인 </a:t>
            </a:r>
            <a:r>
              <a:rPr lang="ko-KR" altLang="en-US" sz="3400" dirty="0"/>
              <a:t>수</a:t>
            </a:r>
            <a:endParaRPr lang="ko-KR" altLang="en-US" sz="1900" dirty="0"/>
          </a:p>
          <a:p>
            <a:pPr lvl="3" fontAlgn="base"/>
            <a:r>
              <a:rPr lang="ko-KR" altLang="en-US" sz="3400" dirty="0" smtClean="0"/>
              <a:t>선정 </a:t>
            </a:r>
            <a:r>
              <a:rPr lang="ko-KR" altLang="en-US" sz="3400" dirty="0"/>
              <a:t>방식</a:t>
            </a:r>
            <a:endParaRPr lang="ko-KR" altLang="en-US" sz="1900" dirty="0"/>
          </a:p>
          <a:p>
            <a:pPr lvl="2" fontAlgn="base"/>
            <a:r>
              <a:rPr lang="ko-KR" altLang="en-US" sz="3800" dirty="0" smtClean="0"/>
              <a:t>중재판정의 </a:t>
            </a:r>
            <a:r>
              <a:rPr lang="ko-KR" altLang="en-US" sz="3800" dirty="0"/>
              <a:t>구속력</a:t>
            </a:r>
            <a:endParaRPr lang="ko-KR" altLang="en-US" sz="2300" dirty="0"/>
          </a:p>
          <a:p>
            <a:pPr lvl="2" fontAlgn="base"/>
            <a:r>
              <a:rPr lang="ko-KR" altLang="en-US" sz="3800" dirty="0" smtClean="0"/>
              <a:t>대한상사중재원에 </a:t>
            </a:r>
            <a:r>
              <a:rPr lang="ko-KR" altLang="en-US" sz="3800" dirty="0"/>
              <a:t>접수되는 사건수는 연간 </a:t>
            </a:r>
            <a:r>
              <a:rPr lang="en-US" altLang="ko-KR" sz="3800" dirty="0"/>
              <a:t>400</a:t>
            </a:r>
            <a:r>
              <a:rPr lang="ko-KR" altLang="en-US" sz="3800" dirty="0"/>
              <a:t>건 정도이고</a:t>
            </a:r>
            <a:r>
              <a:rPr lang="en-US" altLang="ko-KR" sz="3800" dirty="0"/>
              <a:t>, </a:t>
            </a:r>
            <a:r>
              <a:rPr lang="ko-KR" altLang="en-US" sz="3800" dirty="0"/>
              <a:t>등록된 중재인 수는 </a:t>
            </a:r>
            <a:r>
              <a:rPr lang="en-US" altLang="ko-KR" sz="3800" dirty="0"/>
              <a:t>1,500</a:t>
            </a:r>
            <a:r>
              <a:rPr lang="ko-KR" altLang="en-US" sz="3800" dirty="0"/>
              <a:t>명 이상</a:t>
            </a:r>
            <a:endParaRPr lang="ko-KR" altLang="en-US" sz="2300" dirty="0"/>
          </a:p>
          <a:p>
            <a:pPr fontAlgn="base"/>
            <a:endParaRPr lang="en-US" altLang="ko-KR" sz="5100" b="1" dirty="0"/>
          </a:p>
          <a:p>
            <a:pPr marL="914400" lvl="2" indent="0" fontAlgn="base">
              <a:buNone/>
            </a:pPr>
            <a:r>
              <a:rPr lang="en-US" altLang="ko-KR" sz="3800" b="1" dirty="0" smtClean="0"/>
              <a:t>(</a:t>
            </a:r>
            <a:r>
              <a:rPr lang="en-US" altLang="ko-KR" sz="3800" b="1" dirty="0"/>
              <a:t>2) </a:t>
            </a:r>
            <a:r>
              <a:rPr lang="ko-KR" altLang="en-US" sz="3800" b="1" dirty="0"/>
              <a:t>중재의 장점과 한계</a:t>
            </a:r>
            <a:endParaRPr lang="ko-KR" altLang="en-US" sz="2300" dirty="0"/>
          </a:p>
          <a:p>
            <a:pPr marL="1371600" lvl="3" indent="0" fontAlgn="base">
              <a:buNone/>
            </a:pPr>
            <a:r>
              <a:rPr lang="en-US" altLang="ko-KR" sz="3400" b="1" dirty="0"/>
              <a:t>(</a:t>
            </a:r>
            <a:r>
              <a:rPr lang="ko-KR" altLang="en-US" sz="3400" b="1" dirty="0"/>
              <a:t>가</a:t>
            </a:r>
            <a:r>
              <a:rPr lang="en-US" altLang="ko-KR" sz="3400" b="1" dirty="0"/>
              <a:t>) </a:t>
            </a:r>
            <a:r>
              <a:rPr lang="ko-KR" altLang="en-US" sz="3400" b="1" dirty="0"/>
              <a:t>장점</a:t>
            </a:r>
            <a:endParaRPr lang="ko-KR" altLang="en-US" sz="1900" dirty="0"/>
          </a:p>
          <a:p>
            <a:pPr lvl="3" fontAlgn="base"/>
            <a:r>
              <a:rPr lang="ko-KR" altLang="en-US" sz="3400" dirty="0" err="1" smtClean="0"/>
              <a:t>분쟁사건에</a:t>
            </a:r>
            <a:r>
              <a:rPr lang="ko-KR" altLang="en-US" sz="3400" dirty="0" smtClean="0"/>
              <a:t> </a:t>
            </a:r>
            <a:r>
              <a:rPr lang="ko-KR" altLang="en-US" sz="3400" dirty="0"/>
              <a:t>관한 비밀유지</a:t>
            </a:r>
            <a:endParaRPr lang="ko-KR" altLang="en-US" sz="1900" dirty="0"/>
          </a:p>
          <a:p>
            <a:pPr lvl="3" fontAlgn="base"/>
            <a:r>
              <a:rPr lang="ko-KR" altLang="en-US" sz="3400" dirty="0" smtClean="0"/>
              <a:t>신속한 </a:t>
            </a:r>
            <a:r>
              <a:rPr lang="ko-KR" altLang="en-US" sz="3400" dirty="0"/>
              <a:t>분쟁해결</a:t>
            </a:r>
            <a:endParaRPr lang="ko-KR" altLang="en-US" sz="1900" dirty="0"/>
          </a:p>
          <a:p>
            <a:pPr lvl="3" fontAlgn="base"/>
            <a:r>
              <a:rPr lang="ko-KR" altLang="en-US" sz="3400" dirty="0" smtClean="0"/>
              <a:t>당사자 </a:t>
            </a:r>
            <a:r>
              <a:rPr lang="ko-KR" altLang="en-US" sz="3400" dirty="0"/>
              <a:t>사이의 </a:t>
            </a:r>
            <a:r>
              <a:rPr lang="ko-KR" altLang="en-US" sz="3400" dirty="0" err="1"/>
              <a:t>호의관계</a:t>
            </a:r>
            <a:r>
              <a:rPr lang="ko-KR" altLang="en-US" sz="3400" dirty="0"/>
              <a:t> 유지</a:t>
            </a:r>
            <a:endParaRPr lang="ko-KR" altLang="en-US" sz="1900" dirty="0"/>
          </a:p>
          <a:p>
            <a:pPr lvl="3" fontAlgn="base"/>
            <a:r>
              <a:rPr lang="ko-KR" altLang="en-US" sz="3400" dirty="0" smtClean="0"/>
              <a:t>중재인의 </a:t>
            </a:r>
            <a:r>
              <a:rPr lang="ko-KR" altLang="en-US" sz="3400" dirty="0"/>
              <a:t>전문지식이나 기술적</a:t>
            </a:r>
            <a:r>
              <a:rPr lang="en-US" altLang="ko-KR" sz="3400" dirty="0"/>
              <a:t>, </a:t>
            </a:r>
            <a:r>
              <a:rPr lang="ko-KR" altLang="en-US" sz="3400" dirty="0"/>
              <a:t>과학적 경험 활용</a:t>
            </a:r>
            <a:endParaRPr lang="ko-KR" altLang="en-US" sz="1900" dirty="0"/>
          </a:p>
          <a:p>
            <a:pPr lvl="3" fontAlgn="base"/>
            <a:r>
              <a:rPr lang="ko-KR" altLang="en-US" sz="3400" dirty="0" smtClean="0"/>
              <a:t>공정성에 </a:t>
            </a:r>
            <a:r>
              <a:rPr lang="ko-KR" altLang="en-US" sz="3400" dirty="0"/>
              <a:t>대한 신뢰감</a:t>
            </a:r>
            <a:endParaRPr lang="ko-KR" altLang="en-US" sz="1900" dirty="0"/>
          </a:p>
          <a:p>
            <a:pPr lvl="3" fontAlgn="base"/>
            <a:r>
              <a:rPr lang="ko-KR" altLang="en-US" sz="3400" dirty="0" smtClean="0"/>
              <a:t>절차상의 </a:t>
            </a:r>
            <a:r>
              <a:rPr lang="ko-KR" altLang="en-US" sz="3400" dirty="0"/>
              <a:t>이점</a:t>
            </a:r>
            <a:endParaRPr lang="ko-KR" altLang="en-US" sz="1900" dirty="0"/>
          </a:p>
          <a:p>
            <a:pPr fontAlgn="base"/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0944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15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1188"/>
          </a:xfrm>
        </p:spPr>
        <p:txBody>
          <a:bodyPr>
            <a:normAutofit/>
          </a:bodyPr>
          <a:lstStyle/>
          <a:p>
            <a:pPr marL="1371600" lvl="3" indent="0" fontAlgn="base">
              <a:buNone/>
            </a:pPr>
            <a:r>
              <a:rPr lang="en-US" altLang="ko-KR" sz="1800" b="1" dirty="0"/>
              <a:t>(</a:t>
            </a:r>
            <a:r>
              <a:rPr lang="ko-KR" altLang="en-US" sz="1800" b="1" dirty="0"/>
              <a:t>나</a:t>
            </a:r>
            <a:r>
              <a:rPr lang="en-US" altLang="ko-KR" sz="1800" b="1" dirty="0"/>
              <a:t>) </a:t>
            </a:r>
            <a:r>
              <a:rPr lang="ko-KR" altLang="en-US" sz="1800" b="1" dirty="0"/>
              <a:t>단점</a:t>
            </a:r>
            <a:endParaRPr lang="ko-KR" altLang="en-US" sz="1800" dirty="0"/>
          </a:p>
          <a:p>
            <a:pPr lvl="3" fontAlgn="base"/>
            <a:r>
              <a:rPr lang="ko-KR" altLang="en-US" sz="1800" dirty="0" smtClean="0"/>
              <a:t>사안이 </a:t>
            </a:r>
            <a:r>
              <a:rPr lang="ko-KR" altLang="en-US" sz="1800" dirty="0"/>
              <a:t>복잡하고 당사자가 심하게 다투는 경우 법관에 비하여 타협적인 판정을 내리는 경향</a:t>
            </a:r>
          </a:p>
          <a:p>
            <a:pPr lvl="3" fontAlgn="base"/>
            <a:r>
              <a:rPr lang="ko-KR" altLang="en-US" sz="1800" dirty="0" smtClean="0"/>
              <a:t>중재인은 </a:t>
            </a:r>
            <a:r>
              <a:rPr lang="ko-KR" altLang="en-US" sz="1800" dirty="0"/>
              <a:t>법관 수준의 법률지식을 갖추고 있지 않은 경우가 많아 그만큼 법리오해로 인한 오판의 가능성이 큼</a:t>
            </a:r>
          </a:p>
          <a:p>
            <a:pPr lvl="3" fontAlgn="base"/>
            <a:r>
              <a:rPr lang="ko-KR" altLang="en-US" sz="1800" dirty="0" smtClean="0"/>
              <a:t>중재절차에는 </a:t>
            </a:r>
            <a:r>
              <a:rPr lang="ko-KR" altLang="en-US" sz="1800" dirty="0"/>
              <a:t>증인의 강제소환</a:t>
            </a:r>
            <a:r>
              <a:rPr lang="en-US" altLang="ko-KR" sz="1800" dirty="0"/>
              <a:t>, </a:t>
            </a:r>
            <a:r>
              <a:rPr lang="ko-KR" altLang="en-US" sz="1800" dirty="0"/>
              <a:t>문서제출명령 등 증거의 제출 및 조사에 관한 강제력이 결여되어 </a:t>
            </a:r>
            <a:r>
              <a:rPr lang="ko-KR" altLang="en-US" sz="1800" dirty="0" smtClean="0"/>
              <a:t>있음</a:t>
            </a:r>
            <a:endParaRPr lang="en-US" altLang="ko-KR" sz="1800" dirty="0" smtClean="0"/>
          </a:p>
          <a:p>
            <a:pPr lvl="3" fontAlgn="base"/>
            <a:endParaRPr lang="ko-KR" altLang="en-US" sz="1800" dirty="0"/>
          </a:p>
          <a:p>
            <a:pPr marL="457200" lvl="1" indent="0" fontAlgn="base">
              <a:buNone/>
            </a:pPr>
            <a:r>
              <a:rPr lang="ko-KR" altLang="en-US" sz="2400" b="1" dirty="0"/>
              <a:t>라</a:t>
            </a:r>
            <a:r>
              <a:rPr lang="en-US" altLang="ko-KR" sz="2400" b="1" dirty="0"/>
              <a:t>. </a:t>
            </a:r>
            <a:r>
              <a:rPr lang="ko-KR" altLang="en-US" sz="2400" b="1" dirty="0"/>
              <a:t>재정</a:t>
            </a:r>
            <a:endParaRPr lang="ko-KR" altLang="en-US" sz="2400" dirty="0"/>
          </a:p>
          <a:p>
            <a:pPr lvl="2" fontAlgn="base"/>
            <a:r>
              <a:rPr lang="ko-KR" altLang="en-US" sz="2000" dirty="0" smtClean="0"/>
              <a:t>법률 </a:t>
            </a:r>
            <a:r>
              <a:rPr lang="ko-KR" altLang="en-US" sz="2000" dirty="0"/>
              <a:t>또는 계약에 의하여 권한이 부여된 전문가나 기관이 손해액</a:t>
            </a:r>
            <a:r>
              <a:rPr lang="en-US" altLang="ko-KR" sz="2000" dirty="0"/>
              <a:t>, </a:t>
            </a:r>
            <a:r>
              <a:rPr lang="ko-KR" altLang="en-US" sz="2000" dirty="0"/>
              <a:t>인과관계 등에 관하여 판정을 내리는 절차</a:t>
            </a:r>
          </a:p>
          <a:p>
            <a:pPr lvl="2" fontAlgn="base"/>
            <a:r>
              <a:rPr lang="ko-KR" altLang="en-US" sz="2000" dirty="0" smtClean="0"/>
              <a:t>근거 </a:t>
            </a:r>
            <a:r>
              <a:rPr lang="ko-KR" altLang="en-US" sz="2000" dirty="0"/>
              <a:t>법률에 의하여 지정된 특정 분야에 있어서 발생한 분쟁</a:t>
            </a:r>
          </a:p>
          <a:p>
            <a:pPr lvl="2" fontAlgn="base"/>
            <a:r>
              <a:rPr lang="ko-KR" altLang="en-US" sz="2000" dirty="0" smtClean="0"/>
              <a:t>예</a:t>
            </a:r>
            <a:r>
              <a:rPr lang="en-US" altLang="ko-KR" sz="2000" dirty="0"/>
              <a:t>: </a:t>
            </a:r>
            <a:r>
              <a:rPr lang="ko-KR" altLang="en-US" sz="2000" dirty="0" err="1"/>
              <a:t>환경분쟁</a:t>
            </a:r>
            <a:r>
              <a:rPr lang="ko-KR" altLang="en-US" sz="2000" dirty="0"/>
              <a:t> 조정법에 의한 </a:t>
            </a:r>
            <a:r>
              <a:rPr lang="ko-KR" altLang="en-US" sz="2000" dirty="0" err="1"/>
              <a:t>원인재정과</a:t>
            </a:r>
            <a:r>
              <a:rPr lang="ko-KR" altLang="en-US" sz="2000" dirty="0"/>
              <a:t> </a:t>
            </a:r>
            <a:r>
              <a:rPr lang="ko-KR" altLang="en-US" sz="2000" dirty="0" err="1"/>
              <a:t>책임재정</a:t>
            </a:r>
            <a:endParaRPr lang="ko-KR" altLang="en-US" sz="2000" dirty="0"/>
          </a:p>
          <a:p>
            <a:pPr fontAlgn="base"/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4392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16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1188"/>
          </a:xfrm>
        </p:spPr>
        <p:txBody>
          <a:bodyPr>
            <a:normAutofit fontScale="85000" lnSpcReduction="20000"/>
          </a:bodyPr>
          <a:lstStyle/>
          <a:p>
            <a:pPr marL="457200" lvl="1" indent="0" fontAlgn="base">
              <a:buNone/>
            </a:pPr>
            <a:r>
              <a:rPr lang="ko-KR" altLang="en-US" b="1" dirty="0"/>
              <a:t>마</a:t>
            </a:r>
            <a:r>
              <a:rPr lang="en-US" altLang="ko-KR" b="1" dirty="0"/>
              <a:t>. Med-arb</a:t>
            </a:r>
            <a:endParaRPr lang="ko-KR" altLang="en-US" b="1" dirty="0"/>
          </a:p>
          <a:p>
            <a:pPr lvl="2" fontAlgn="base"/>
            <a:r>
              <a:rPr lang="ko-KR" altLang="en-US" dirty="0" smtClean="0"/>
              <a:t>조정과 </a:t>
            </a:r>
            <a:r>
              <a:rPr lang="ko-KR" altLang="en-US" dirty="0"/>
              <a:t>중재의 </a:t>
            </a:r>
            <a:r>
              <a:rPr lang="ko-KR" altLang="en-US" dirty="0" err="1"/>
              <a:t>융합형</a:t>
            </a:r>
            <a:r>
              <a:rPr lang="en-US" altLang="ko-KR" dirty="0"/>
              <a:t>(hybrid) ADR</a:t>
            </a:r>
            <a:endParaRPr lang="ko-KR" altLang="en-US" dirty="0"/>
          </a:p>
          <a:p>
            <a:pPr lvl="3" fontAlgn="base"/>
            <a:r>
              <a:rPr lang="ko-KR" altLang="en-US" dirty="0" smtClean="0"/>
              <a:t>조정이 </a:t>
            </a:r>
            <a:r>
              <a:rPr lang="ko-KR" altLang="en-US" dirty="0"/>
              <a:t>성공하면 조정</a:t>
            </a:r>
          </a:p>
          <a:p>
            <a:pPr lvl="3" fontAlgn="base"/>
            <a:r>
              <a:rPr lang="ko-KR" altLang="en-US" dirty="0" smtClean="0"/>
              <a:t>조정이 </a:t>
            </a:r>
            <a:r>
              <a:rPr lang="ko-KR" altLang="en-US" dirty="0"/>
              <a:t>실패하면 </a:t>
            </a:r>
            <a:r>
              <a:rPr lang="ko-KR" altLang="en-US" dirty="0" err="1"/>
              <a:t>중재절차</a:t>
            </a:r>
            <a:r>
              <a:rPr lang="ko-KR" altLang="en-US" dirty="0"/>
              <a:t> 개시</a:t>
            </a:r>
          </a:p>
          <a:p>
            <a:pPr lvl="2" fontAlgn="base"/>
            <a:r>
              <a:rPr lang="ko-KR" altLang="en-US" dirty="0" smtClean="0"/>
              <a:t>중재에 </a:t>
            </a:r>
            <a:r>
              <a:rPr lang="ko-KR" altLang="en-US" dirty="0"/>
              <a:t>대한 압박감이 </a:t>
            </a:r>
            <a:r>
              <a:rPr lang="ko-KR" altLang="en-US" dirty="0" err="1"/>
              <a:t>조정성공률</a:t>
            </a:r>
            <a:r>
              <a:rPr lang="ko-KR" altLang="en-US" dirty="0"/>
              <a:t> 제고</a:t>
            </a:r>
          </a:p>
          <a:p>
            <a:pPr lvl="2" fontAlgn="base"/>
            <a:r>
              <a:rPr lang="ko-KR" altLang="en-US" dirty="0" smtClean="0"/>
              <a:t>미국에서 </a:t>
            </a:r>
            <a:r>
              <a:rPr lang="ko-KR" altLang="en-US" dirty="0"/>
              <a:t>주로 노사간 분쟁에 </a:t>
            </a:r>
            <a:r>
              <a:rPr lang="ko-KR" altLang="en-US" dirty="0" smtClean="0"/>
              <a:t>이용</a:t>
            </a:r>
            <a:endParaRPr lang="en-US" altLang="ko-KR" dirty="0" smtClean="0"/>
          </a:p>
          <a:p>
            <a:pPr lvl="2" fontAlgn="base"/>
            <a:endParaRPr lang="ko-KR" altLang="en-US" dirty="0"/>
          </a:p>
          <a:p>
            <a:pPr marL="457200" lvl="1" indent="0" fontAlgn="base">
              <a:buNone/>
            </a:pPr>
            <a:r>
              <a:rPr lang="ko-KR" altLang="en-US" b="1" dirty="0"/>
              <a:t>바</a:t>
            </a:r>
            <a:r>
              <a:rPr lang="en-US" altLang="ko-KR" b="1" dirty="0"/>
              <a:t>. Mini-trial</a:t>
            </a:r>
            <a:endParaRPr lang="ko-KR" altLang="en-US" dirty="0"/>
          </a:p>
          <a:p>
            <a:pPr lvl="2" fontAlgn="base"/>
            <a:r>
              <a:rPr lang="ko-KR" altLang="en-US" dirty="0" smtClean="0"/>
              <a:t>분쟁의 </a:t>
            </a:r>
            <a:r>
              <a:rPr lang="ko-KR" altLang="en-US" dirty="0"/>
              <a:t>당사자가 상당한 규모의 회사나 단체이고 분쟁에 걸린 이해관계가 큰 경우에 주로 이용</a:t>
            </a:r>
          </a:p>
          <a:p>
            <a:pPr lvl="2" fontAlgn="base"/>
            <a:r>
              <a:rPr lang="ko-KR" altLang="en-US" dirty="0" smtClean="0"/>
              <a:t>당사자 </a:t>
            </a:r>
            <a:r>
              <a:rPr lang="ko-KR" altLang="en-US" dirty="0"/>
              <a:t>소속의 간부들을 동수로 선발하여 </a:t>
            </a:r>
            <a:r>
              <a:rPr lang="ko-KR" altLang="en-US" dirty="0" err="1"/>
              <a:t>판정부</a:t>
            </a:r>
            <a:r>
              <a:rPr lang="en-US" altLang="ko-KR" dirty="0"/>
              <a:t>(panel of decision-makers) </a:t>
            </a:r>
            <a:r>
              <a:rPr lang="ko-KR" altLang="en-US" dirty="0"/>
              <a:t>구성</a:t>
            </a:r>
          </a:p>
          <a:p>
            <a:pPr lvl="3" fontAlgn="base"/>
            <a:r>
              <a:rPr lang="ko-KR" altLang="en-US" dirty="0" err="1" smtClean="0"/>
              <a:t>판정부의</a:t>
            </a:r>
            <a:r>
              <a:rPr lang="ko-KR" altLang="en-US" dirty="0" smtClean="0"/>
              <a:t> </a:t>
            </a:r>
            <a:r>
              <a:rPr lang="ko-KR" altLang="en-US" dirty="0"/>
              <a:t>구성원은 </a:t>
            </a:r>
            <a:r>
              <a:rPr lang="ko-KR" altLang="en-US" dirty="0" err="1"/>
              <a:t>분쟁사건과</a:t>
            </a:r>
            <a:r>
              <a:rPr lang="ko-KR" altLang="en-US" dirty="0"/>
              <a:t> 직접 관련성이 없는 직원</a:t>
            </a:r>
          </a:p>
          <a:p>
            <a:pPr lvl="2" fontAlgn="base"/>
            <a:r>
              <a:rPr lang="ko-KR" altLang="en-US" dirty="0" smtClean="0"/>
              <a:t>당사자의 </a:t>
            </a:r>
            <a:r>
              <a:rPr lang="ko-KR" altLang="en-US" dirty="0"/>
              <a:t>대리인이 법정에서 변론을 하듯이 </a:t>
            </a:r>
            <a:r>
              <a:rPr lang="ko-KR" altLang="en-US" dirty="0" err="1"/>
              <a:t>판정부</a:t>
            </a:r>
            <a:r>
              <a:rPr lang="ko-KR" altLang="en-US" dirty="0"/>
              <a:t> 앞에서 사실과 법리에 관하여 주장을 하고 </a:t>
            </a:r>
            <a:r>
              <a:rPr lang="ko-KR" altLang="en-US" dirty="0" err="1"/>
              <a:t>판정부가</a:t>
            </a:r>
            <a:r>
              <a:rPr lang="ko-KR" altLang="en-US" dirty="0"/>
              <a:t> 이에 기초하여 판단을 함</a:t>
            </a:r>
          </a:p>
          <a:p>
            <a:pPr marL="0" indent="0" fontAlgn="base">
              <a:buNone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43628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altLang="ko-KR" b="1" dirty="0"/>
              <a:t>Ⅲ.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구분</a:t>
            </a:r>
            <a:endParaRPr lang="en-US" altLang="ko-KR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17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6459"/>
          </a:xfrm>
        </p:spPr>
        <p:txBody>
          <a:bodyPr>
            <a:normAutofit/>
          </a:bodyPr>
          <a:lstStyle/>
          <a:p>
            <a:pPr marL="457200" lvl="1" indent="0" fontAlgn="base">
              <a:buNone/>
            </a:pPr>
            <a:r>
              <a:rPr lang="ko-KR" altLang="en-US" sz="2400" b="1" dirty="0"/>
              <a:t>사</a:t>
            </a:r>
            <a:r>
              <a:rPr lang="en-US" altLang="ko-KR" sz="2400" b="1" dirty="0"/>
              <a:t>. Summary jury trial</a:t>
            </a:r>
            <a:endParaRPr lang="ko-KR" altLang="en-US" sz="1800" dirty="0"/>
          </a:p>
          <a:p>
            <a:pPr lvl="2" fontAlgn="base"/>
            <a:r>
              <a:rPr lang="ko-KR" altLang="en-US" sz="2000" dirty="0" smtClean="0"/>
              <a:t>미국에서 </a:t>
            </a:r>
            <a:r>
              <a:rPr lang="ko-KR" altLang="en-US" sz="2000" dirty="0"/>
              <a:t>민사사건에 관하여 </a:t>
            </a:r>
            <a:r>
              <a:rPr lang="ko-KR" altLang="en-US" sz="2000" dirty="0" err="1"/>
              <a:t>배심재판이</a:t>
            </a:r>
            <a:r>
              <a:rPr lang="ko-KR" altLang="en-US" sz="2000" dirty="0"/>
              <a:t> 예정되어 있는 경우</a:t>
            </a:r>
            <a:endParaRPr lang="ko-KR" altLang="en-US" sz="1400" dirty="0"/>
          </a:p>
          <a:p>
            <a:pPr lvl="2" fontAlgn="base"/>
            <a:r>
              <a:rPr lang="ko-KR" altLang="en-US" sz="2000" dirty="0" err="1" smtClean="0"/>
              <a:t>수소법원이</a:t>
            </a:r>
            <a:r>
              <a:rPr lang="ko-KR" altLang="en-US" sz="2000" dirty="0" smtClean="0"/>
              <a:t> </a:t>
            </a:r>
            <a:r>
              <a:rPr lang="ko-KR" altLang="en-US" sz="2000" dirty="0"/>
              <a:t>주도</a:t>
            </a:r>
            <a:endParaRPr lang="ko-KR" altLang="en-US" sz="1400" dirty="0"/>
          </a:p>
          <a:p>
            <a:pPr lvl="2" fontAlgn="base"/>
            <a:r>
              <a:rPr lang="ko-KR" altLang="en-US" sz="2000" dirty="0" smtClean="0"/>
              <a:t>배심원단이 </a:t>
            </a:r>
            <a:r>
              <a:rPr lang="ko-KR" altLang="en-US" sz="2000" dirty="0"/>
              <a:t>정식 </a:t>
            </a:r>
            <a:r>
              <a:rPr lang="ko-KR" altLang="en-US" sz="2000" dirty="0" err="1"/>
              <a:t>변론기일이</a:t>
            </a:r>
            <a:r>
              <a:rPr lang="ko-KR" altLang="en-US" sz="2000" dirty="0"/>
              <a:t> 열리기 전에 </a:t>
            </a:r>
            <a:r>
              <a:rPr lang="en-US" altLang="ko-KR" sz="2000" dirty="0"/>
              <a:t>summary jury trial</a:t>
            </a:r>
            <a:r>
              <a:rPr lang="ko-KR" altLang="en-US" sz="2000" dirty="0"/>
              <a:t>을 하고 구속력이 없는 잠정적인 평결</a:t>
            </a:r>
            <a:endParaRPr lang="ko-KR" altLang="en-US" sz="1400" dirty="0"/>
          </a:p>
          <a:p>
            <a:pPr lvl="2" fontAlgn="base"/>
            <a:r>
              <a:rPr lang="ko-KR" altLang="en-US" sz="2000" dirty="0" smtClean="0"/>
              <a:t>합의에 </a:t>
            </a:r>
            <a:r>
              <a:rPr lang="ko-KR" altLang="en-US" sz="2000" dirty="0"/>
              <a:t>의한 분쟁해결에 있어서 합리적 기준 제시</a:t>
            </a:r>
            <a:endParaRPr lang="ko-KR" altLang="en-US" sz="1400" dirty="0"/>
          </a:p>
          <a:p>
            <a:pPr lvl="2" fontAlgn="base"/>
            <a:r>
              <a:rPr lang="ko-KR" altLang="en-US" sz="2000" dirty="0" smtClean="0"/>
              <a:t>실제 </a:t>
            </a:r>
            <a:r>
              <a:rPr lang="ko-KR" altLang="en-US" sz="2000" dirty="0"/>
              <a:t>평결에 대한 비현실적인 기대를 제거해 주어 협상에 의한 화해를 촉진</a:t>
            </a:r>
            <a:endParaRPr lang="ko-KR" altLang="en-US" sz="1400" dirty="0"/>
          </a:p>
          <a:p>
            <a:pPr marL="457200" lvl="1" indent="0" fontAlgn="base">
              <a:buNone/>
            </a:pP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79479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altLang="ko-KR" b="1" dirty="0"/>
              <a:t>Ⅳ. </a:t>
            </a:r>
            <a:r>
              <a:rPr lang="en-US" altLang="ko-KR" b="1" dirty="0" err="1"/>
              <a:t>우리나라</a:t>
            </a:r>
            <a:r>
              <a:rPr lang="en-US" altLang="ko-KR" b="1" dirty="0"/>
              <a:t> </a:t>
            </a:r>
            <a:r>
              <a:rPr lang="en-US" altLang="ko-KR" b="1" dirty="0" err="1"/>
              <a:t>행정형</a:t>
            </a:r>
            <a:r>
              <a:rPr lang="en-US" altLang="ko-KR" b="1" dirty="0"/>
              <a:t>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문제점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18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293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1. </a:t>
            </a:r>
            <a:r>
              <a:rPr lang="ko-KR" altLang="en-US" sz="2700" b="1" dirty="0" err="1"/>
              <a:t>행정형</a:t>
            </a:r>
            <a:r>
              <a:rPr lang="ko-KR" altLang="en-US" sz="2700" b="1" dirty="0"/>
              <a:t> </a:t>
            </a:r>
            <a:r>
              <a:rPr lang="en-US" altLang="ko-KR" sz="2700" b="1" dirty="0"/>
              <a:t>ADR </a:t>
            </a:r>
            <a:r>
              <a:rPr lang="ko-KR" altLang="en-US" sz="2700" b="1" dirty="0"/>
              <a:t>기관의 난립</a:t>
            </a:r>
            <a:endParaRPr lang="ko-KR" altLang="en-US" sz="2700" dirty="0"/>
          </a:p>
          <a:p>
            <a:pPr lvl="1" fontAlgn="base"/>
            <a:r>
              <a:rPr lang="ko-KR" altLang="en-US" sz="2400" dirty="0" smtClean="0"/>
              <a:t>행정부처와 </a:t>
            </a:r>
            <a:r>
              <a:rPr lang="ko-KR" altLang="en-US" sz="2400" dirty="0"/>
              <a:t>지자체가 경쟁적으로 설립한 </a:t>
            </a:r>
            <a:r>
              <a:rPr lang="en-US" altLang="ko-KR" sz="2400" dirty="0"/>
              <a:t>ADR </a:t>
            </a:r>
            <a:r>
              <a:rPr lang="ko-KR" altLang="en-US" sz="2400" dirty="0"/>
              <a:t>기관 또는 부서가 </a:t>
            </a:r>
            <a:r>
              <a:rPr lang="ko-KR" altLang="en-US" sz="2400" dirty="0" err="1"/>
              <a:t>수십개에</a:t>
            </a:r>
            <a:r>
              <a:rPr lang="ko-KR" altLang="en-US" sz="2400" dirty="0"/>
              <a:t> 이름</a:t>
            </a:r>
          </a:p>
          <a:p>
            <a:pPr lvl="1" fontAlgn="base"/>
            <a:endParaRPr lang="en-US" altLang="ko-KR" sz="2400" dirty="0" smtClean="0"/>
          </a:p>
          <a:p>
            <a:pPr lvl="1" fontAlgn="base"/>
            <a:r>
              <a:rPr lang="ko-KR" altLang="en-US" sz="2400" dirty="0" smtClean="0"/>
              <a:t>각종 </a:t>
            </a:r>
            <a:r>
              <a:rPr lang="ko-KR" altLang="en-US" sz="2400" dirty="0" err="1"/>
              <a:t>행정법규는</a:t>
            </a:r>
            <a:r>
              <a:rPr lang="ko-KR" altLang="en-US" sz="2400" dirty="0"/>
              <a:t> 행정관청 또는 지방자치단체에 중재</a:t>
            </a:r>
            <a:r>
              <a:rPr lang="en-US" altLang="ko-KR" sz="2400" dirty="0"/>
              <a:t>, </a:t>
            </a:r>
            <a:r>
              <a:rPr lang="ko-KR" altLang="en-US" sz="2400" dirty="0"/>
              <a:t>조정</a:t>
            </a:r>
            <a:r>
              <a:rPr lang="en-US" altLang="ko-KR" sz="2400" dirty="0"/>
              <a:t>, </a:t>
            </a:r>
            <a:r>
              <a:rPr lang="ko-KR" altLang="en-US" sz="2400" dirty="0"/>
              <a:t>알선</a:t>
            </a:r>
            <a:r>
              <a:rPr lang="en-US" altLang="ko-KR" sz="2400" dirty="0"/>
              <a:t>, </a:t>
            </a:r>
            <a:r>
              <a:rPr lang="ko-KR" altLang="en-US" sz="2400" dirty="0"/>
              <a:t>재정 등의 권한을 부여하고 있으나</a:t>
            </a:r>
            <a:r>
              <a:rPr lang="en-US" altLang="ko-KR" sz="2400" dirty="0"/>
              <a:t>, </a:t>
            </a:r>
            <a:r>
              <a:rPr lang="ko-KR" altLang="en-US" sz="2400" dirty="0"/>
              <a:t>그 개념이 애매모호하고 </a:t>
            </a:r>
            <a:r>
              <a:rPr lang="ko-KR" altLang="en-US" sz="2400" dirty="0" err="1"/>
              <a:t>정의규정도</a:t>
            </a:r>
            <a:r>
              <a:rPr lang="ko-KR" altLang="en-US" sz="2400" dirty="0"/>
              <a:t> 없음</a:t>
            </a:r>
          </a:p>
          <a:p>
            <a:pPr lvl="1" fontAlgn="base"/>
            <a:endParaRPr lang="en-US" altLang="ko-KR" sz="2400" dirty="0" smtClean="0"/>
          </a:p>
          <a:p>
            <a:pPr lvl="1" fontAlgn="base"/>
            <a:r>
              <a:rPr lang="ko-KR" altLang="en-US" sz="2400" dirty="0" err="1" smtClean="0"/>
              <a:t>행정부처나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지자체는 자신들의 권한을 확대하는 차원에서 우후죽순 격으로 분쟁조정기관을 설립</a:t>
            </a:r>
          </a:p>
        </p:txBody>
      </p:sp>
    </p:spTree>
    <p:extLst>
      <p:ext uri="{BB962C8B-B14F-4D97-AF65-F5344CB8AC3E}">
        <p14:creationId xmlns:p14="http://schemas.microsoft.com/office/powerpoint/2010/main" val="109047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altLang="ko-KR" b="1" dirty="0"/>
              <a:t>Ⅳ. </a:t>
            </a:r>
            <a:r>
              <a:rPr lang="en-US" altLang="ko-KR" b="1" dirty="0" err="1"/>
              <a:t>우리나라</a:t>
            </a:r>
            <a:r>
              <a:rPr lang="en-US" altLang="ko-KR" b="1" dirty="0"/>
              <a:t> </a:t>
            </a:r>
            <a:r>
              <a:rPr lang="en-US" altLang="ko-KR" b="1" dirty="0" err="1"/>
              <a:t>행정형</a:t>
            </a:r>
            <a:r>
              <a:rPr lang="en-US" altLang="ko-KR" b="1" dirty="0"/>
              <a:t>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문제점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19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06546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2. ADR </a:t>
            </a:r>
            <a:r>
              <a:rPr lang="ko-KR" altLang="en-US" sz="2700" b="1" dirty="0"/>
              <a:t>제도 발전의 저해</a:t>
            </a:r>
            <a:endParaRPr lang="ko-KR" altLang="en-US" sz="2700" dirty="0"/>
          </a:p>
          <a:p>
            <a:pPr lvl="1" fontAlgn="base"/>
            <a:r>
              <a:rPr lang="en-US" altLang="ko-KR" sz="2300" dirty="0" smtClean="0"/>
              <a:t>ADR</a:t>
            </a:r>
            <a:r>
              <a:rPr lang="ko-KR" altLang="en-US" sz="2300" dirty="0"/>
              <a:t>는 역사적으로 민간영역에서 발전해 왔음</a:t>
            </a:r>
          </a:p>
          <a:p>
            <a:pPr lvl="2" fontAlgn="base"/>
            <a:r>
              <a:rPr lang="ko-KR" altLang="en-US" sz="1800" dirty="0" smtClean="0"/>
              <a:t>국가의 </a:t>
            </a:r>
            <a:r>
              <a:rPr lang="ko-KR" altLang="en-US" sz="1800" dirty="0"/>
              <a:t>분쟁해결기관은 법원인데</a:t>
            </a:r>
            <a:r>
              <a:rPr lang="en-US" altLang="ko-KR" sz="1800" dirty="0"/>
              <a:t>, </a:t>
            </a:r>
            <a:r>
              <a:rPr lang="ko-KR" altLang="en-US" sz="1800" dirty="0"/>
              <a:t>재판절차의 한계와 불편을 피하기 위하여 당사자 사이의 자유로운 합의에 의한 </a:t>
            </a:r>
            <a:r>
              <a:rPr lang="en-US" altLang="ko-KR" sz="1800" dirty="0"/>
              <a:t>ADR </a:t>
            </a:r>
            <a:r>
              <a:rPr lang="ko-KR" altLang="en-US" sz="1800" dirty="0"/>
              <a:t>절차가 정착된 것</a:t>
            </a:r>
          </a:p>
          <a:p>
            <a:pPr lvl="1" fontAlgn="base"/>
            <a:r>
              <a:rPr lang="ko-KR" altLang="en-US" sz="2300" dirty="0" smtClean="0"/>
              <a:t>우리나라에는 </a:t>
            </a:r>
            <a:r>
              <a:rPr lang="ko-KR" altLang="en-US" sz="2300" dirty="0" err="1"/>
              <a:t>행정형</a:t>
            </a:r>
            <a:r>
              <a:rPr lang="ko-KR" altLang="en-US" sz="2300" dirty="0"/>
              <a:t> </a:t>
            </a:r>
            <a:r>
              <a:rPr lang="en-US" altLang="ko-KR" sz="2300" dirty="0"/>
              <a:t>ADR </a:t>
            </a:r>
            <a:r>
              <a:rPr lang="ko-KR" altLang="en-US" sz="2300" dirty="0"/>
              <a:t>기관이 기형적으로 많다 보니 </a:t>
            </a:r>
            <a:r>
              <a:rPr lang="ko-KR" altLang="en-US" sz="2300" dirty="0" err="1"/>
              <a:t>민간형</a:t>
            </a:r>
            <a:r>
              <a:rPr lang="ko-KR" altLang="en-US" sz="2300" dirty="0"/>
              <a:t> </a:t>
            </a:r>
            <a:r>
              <a:rPr lang="en-US" altLang="ko-KR" sz="2300" dirty="0"/>
              <a:t>ADR</a:t>
            </a:r>
            <a:r>
              <a:rPr lang="ko-KR" altLang="en-US" sz="2300" dirty="0"/>
              <a:t>는 설 자리가 없음 </a:t>
            </a:r>
          </a:p>
          <a:p>
            <a:pPr lvl="1" fontAlgn="base"/>
            <a:r>
              <a:rPr lang="ko-KR" altLang="en-US" sz="2300" dirty="0" err="1" smtClean="0"/>
              <a:t>행정형</a:t>
            </a:r>
            <a:r>
              <a:rPr lang="ko-KR" altLang="en-US" sz="2300" dirty="0" smtClean="0"/>
              <a:t> </a:t>
            </a:r>
            <a:r>
              <a:rPr lang="en-US" altLang="ko-KR" sz="2300" dirty="0"/>
              <a:t>ADR </a:t>
            </a:r>
            <a:r>
              <a:rPr lang="ko-KR" altLang="en-US" sz="2300" dirty="0"/>
              <a:t>기관에 소속된 조정위원 등은 </a:t>
            </a:r>
            <a:r>
              <a:rPr lang="en-US" altLang="ko-KR" sz="2300" dirty="0"/>
              <a:t>ADR </a:t>
            </a:r>
            <a:r>
              <a:rPr lang="ko-KR" altLang="en-US" sz="2300" dirty="0"/>
              <a:t>전문가가 아님</a:t>
            </a:r>
          </a:p>
          <a:p>
            <a:pPr lvl="2" fontAlgn="base"/>
            <a:r>
              <a:rPr lang="ko-KR" altLang="en-US" sz="1800" dirty="0" smtClean="0"/>
              <a:t>지역 </a:t>
            </a:r>
            <a:r>
              <a:rPr lang="ko-KR" altLang="en-US" sz="1800" dirty="0"/>
              <a:t>또는 관련 업종에 종사하는 유력인사들이 </a:t>
            </a:r>
            <a:r>
              <a:rPr lang="en-US" altLang="ko-KR" sz="1800" dirty="0"/>
              <a:t>ADR </a:t>
            </a:r>
            <a:r>
              <a:rPr lang="ko-KR" altLang="en-US" sz="1800" dirty="0"/>
              <a:t>절차에 관여</a:t>
            </a:r>
          </a:p>
          <a:p>
            <a:pPr lvl="2" fontAlgn="base"/>
            <a:r>
              <a:rPr lang="ko-KR" altLang="en-US" sz="1800" dirty="0" smtClean="0"/>
              <a:t>어떤 </a:t>
            </a:r>
            <a:r>
              <a:rPr lang="ko-KR" altLang="en-US" sz="1800" dirty="0"/>
              <a:t>기관의 </a:t>
            </a:r>
            <a:r>
              <a:rPr lang="ko-KR" altLang="en-US" sz="1800" dirty="0" err="1"/>
              <a:t>조정위원이라는</a:t>
            </a:r>
            <a:r>
              <a:rPr lang="ko-KR" altLang="en-US" sz="1800" dirty="0"/>
              <a:t> 직함이 자신의 영향력을 과시하는 수단이 됨</a:t>
            </a:r>
          </a:p>
          <a:p>
            <a:pPr lvl="2" fontAlgn="base"/>
            <a:r>
              <a:rPr lang="en-US" altLang="ko-KR" sz="1800" dirty="0" smtClean="0"/>
              <a:t>ADR </a:t>
            </a:r>
            <a:r>
              <a:rPr lang="ko-KR" altLang="en-US" sz="1800" dirty="0"/>
              <a:t>전문가가 양성될 수 있는 조건 부재</a:t>
            </a:r>
          </a:p>
          <a:p>
            <a:pPr lvl="1" fontAlgn="base"/>
            <a:r>
              <a:rPr lang="ko-KR" altLang="en-US" sz="2300" dirty="0" smtClean="0"/>
              <a:t>막강한 </a:t>
            </a:r>
            <a:r>
              <a:rPr lang="ko-KR" altLang="en-US" sz="2300" dirty="0"/>
              <a:t>권한을 가진 행정기관이 사인간의 </a:t>
            </a:r>
            <a:r>
              <a:rPr lang="ko-KR" altLang="en-US" sz="2300" dirty="0" err="1"/>
              <a:t>민사분쟁에</a:t>
            </a:r>
            <a:r>
              <a:rPr lang="ko-KR" altLang="en-US" sz="2300" dirty="0"/>
              <a:t> 개입하는 것 자체가 위헌 소지 </a:t>
            </a:r>
          </a:p>
        </p:txBody>
      </p:sp>
    </p:spTree>
    <p:extLst>
      <p:ext uri="{BB962C8B-B14F-4D97-AF65-F5344CB8AC3E}">
        <p14:creationId xmlns:p14="http://schemas.microsoft.com/office/powerpoint/2010/main" val="315576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altLang="ko-KR" b="1" dirty="0"/>
              <a:t>Ⅳ. </a:t>
            </a:r>
            <a:r>
              <a:rPr lang="en-US" altLang="ko-KR" b="1" dirty="0" err="1"/>
              <a:t>우리나라</a:t>
            </a:r>
            <a:r>
              <a:rPr lang="en-US" altLang="ko-KR" b="1" dirty="0"/>
              <a:t> </a:t>
            </a:r>
            <a:r>
              <a:rPr lang="en-US" altLang="ko-KR" b="1" dirty="0" err="1"/>
              <a:t>행정형</a:t>
            </a:r>
            <a:r>
              <a:rPr lang="en-US" altLang="ko-KR" b="1" dirty="0"/>
              <a:t>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문제점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20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2935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3. </a:t>
            </a:r>
            <a:r>
              <a:rPr lang="ko-KR" altLang="en-US" sz="2700" b="1" dirty="0"/>
              <a:t>헌법질서 위배</a:t>
            </a:r>
            <a:endParaRPr lang="ko-KR" altLang="en-US" sz="2700" dirty="0"/>
          </a:p>
          <a:p>
            <a:pPr lvl="1" fontAlgn="base"/>
            <a:r>
              <a:rPr lang="ko-KR" altLang="en-US" sz="2400" smtClean="0"/>
              <a:t>우리나라 </a:t>
            </a:r>
            <a:r>
              <a:rPr lang="ko-KR" altLang="en-US" sz="2400" dirty="0"/>
              <a:t>헌법상 행정부는 법을 집행하는 기관이고</a:t>
            </a:r>
            <a:r>
              <a:rPr lang="en-US" altLang="ko-KR" sz="2400" dirty="0"/>
              <a:t>, </a:t>
            </a:r>
            <a:r>
              <a:rPr lang="ko-KR" altLang="en-US" sz="2400" dirty="0"/>
              <a:t>사법부에 속한 법원은 법적 분쟁에 관하여 판단을 내리는 </a:t>
            </a:r>
            <a:r>
              <a:rPr lang="ko-KR" altLang="en-US" sz="2400" dirty="0" err="1" smtClean="0"/>
              <a:t>기관임</a:t>
            </a:r>
            <a:endParaRPr lang="en-US" altLang="ko-KR" sz="2400" dirty="0" smtClean="0"/>
          </a:p>
          <a:p>
            <a:pPr lvl="1" fontAlgn="base"/>
            <a:endParaRPr lang="ko-KR" altLang="en-US" sz="2400" dirty="0"/>
          </a:p>
          <a:p>
            <a:pPr lvl="1" fontAlgn="base"/>
            <a:r>
              <a:rPr lang="ko-KR" altLang="en-US" sz="2400" dirty="0" smtClean="0"/>
              <a:t>법집행기관인 </a:t>
            </a:r>
            <a:r>
              <a:rPr lang="ko-KR" altLang="en-US" sz="2400" dirty="0"/>
              <a:t>행정부처가 분쟁해결을 본업으로 하는 기관을 설치하여 운영하는 것은 삼권분립의 헌법질서에 어긋남 </a:t>
            </a:r>
          </a:p>
        </p:txBody>
      </p:sp>
    </p:spTree>
    <p:extLst>
      <p:ext uri="{BB962C8B-B14F-4D97-AF65-F5344CB8AC3E}">
        <p14:creationId xmlns:p14="http://schemas.microsoft.com/office/powerpoint/2010/main" val="418939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altLang="ko-KR" b="1" dirty="0"/>
              <a:t>Ⅳ. </a:t>
            </a:r>
            <a:r>
              <a:rPr lang="en-US" altLang="ko-KR" b="1" dirty="0" err="1"/>
              <a:t>우리나라</a:t>
            </a:r>
            <a:r>
              <a:rPr lang="en-US" altLang="ko-KR" b="1" dirty="0"/>
              <a:t> </a:t>
            </a:r>
            <a:r>
              <a:rPr lang="en-US" altLang="ko-KR" b="1" dirty="0" err="1"/>
              <a:t>행정형</a:t>
            </a:r>
            <a:r>
              <a:rPr lang="en-US" altLang="ko-KR" b="1" dirty="0"/>
              <a:t>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문제점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21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7162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sz="2700" b="1" dirty="0"/>
              <a:t>4. </a:t>
            </a:r>
            <a:r>
              <a:rPr lang="ko-KR" altLang="en-US" sz="2700" b="1" dirty="0"/>
              <a:t>조정 등의 효력</a:t>
            </a:r>
          </a:p>
          <a:p>
            <a:pPr lvl="1" fontAlgn="base"/>
            <a:r>
              <a:rPr lang="ko-KR" altLang="en-US" sz="2400" dirty="0" smtClean="0"/>
              <a:t>본래 </a:t>
            </a:r>
            <a:r>
              <a:rPr lang="ko-KR" altLang="en-US" sz="2400" dirty="0" err="1"/>
              <a:t>기판력은</a:t>
            </a:r>
            <a:r>
              <a:rPr lang="ko-KR" altLang="en-US" sz="2400" dirty="0"/>
              <a:t> 법원이 당사자의 변론을 거쳐서 선고하는 판결이 가지는 효력</a:t>
            </a:r>
          </a:p>
          <a:p>
            <a:pPr lvl="2" fontAlgn="base"/>
            <a:r>
              <a:rPr lang="ko-KR" altLang="en-US" sz="2000" dirty="0" smtClean="0"/>
              <a:t>소송상 </a:t>
            </a:r>
            <a:r>
              <a:rPr lang="ko-KR" altLang="en-US" sz="2000" dirty="0"/>
              <a:t>화해가 </a:t>
            </a:r>
            <a:r>
              <a:rPr lang="ko-KR" altLang="en-US" sz="2000" dirty="0" err="1"/>
              <a:t>기판력을</a:t>
            </a:r>
            <a:r>
              <a:rPr lang="ko-KR" altLang="en-US" sz="2000" dirty="0"/>
              <a:t> 가지는 것은 법관이 공정한 절차와 </a:t>
            </a:r>
            <a:r>
              <a:rPr lang="ko-KR" altLang="en-US" sz="2000" dirty="0" err="1"/>
              <a:t>화해내용의</a:t>
            </a:r>
            <a:r>
              <a:rPr lang="ko-KR" altLang="en-US" sz="2000" dirty="0"/>
              <a:t> 적법성을 담보하기 </a:t>
            </a:r>
            <a:r>
              <a:rPr lang="ko-KR" altLang="en-US" sz="2000" dirty="0" smtClean="0"/>
              <a:t>때문임</a:t>
            </a:r>
            <a:endParaRPr lang="en-US" altLang="ko-KR" sz="2000" dirty="0" smtClean="0"/>
          </a:p>
          <a:p>
            <a:pPr lvl="1" fontAlgn="base"/>
            <a:r>
              <a:rPr lang="ko-KR" altLang="en-US" sz="2400" dirty="0" smtClean="0"/>
              <a:t>행정기관 </a:t>
            </a:r>
            <a:r>
              <a:rPr lang="ko-KR" altLang="en-US" sz="2400" dirty="0"/>
              <a:t>내에서 이루어진 </a:t>
            </a:r>
            <a:r>
              <a:rPr lang="ko-KR" altLang="en-US" sz="2400" dirty="0" err="1"/>
              <a:t>조정합의</a:t>
            </a:r>
            <a:r>
              <a:rPr lang="ko-KR" altLang="en-US" sz="2400" dirty="0"/>
              <a:t> 또는 결정에 </a:t>
            </a:r>
            <a:r>
              <a:rPr lang="ko-KR" altLang="en-US" sz="2400" dirty="0" err="1"/>
              <a:t>기판력을</a:t>
            </a:r>
            <a:r>
              <a:rPr lang="ko-KR" altLang="en-US" sz="2400" dirty="0"/>
              <a:t> 부여할 이론적 정당성을 인정키 </a:t>
            </a:r>
            <a:r>
              <a:rPr lang="ko-KR" altLang="en-US" sz="2400" dirty="0" smtClean="0"/>
              <a:t>어려움</a:t>
            </a:r>
            <a:endParaRPr lang="en-US" altLang="ko-KR" sz="2400" dirty="0" smtClean="0"/>
          </a:p>
          <a:p>
            <a:pPr lvl="1" fontAlgn="base"/>
            <a:r>
              <a:rPr lang="ko-KR" altLang="en-US" sz="2400" dirty="0" err="1" smtClean="0"/>
              <a:t>행정형</a:t>
            </a:r>
            <a:r>
              <a:rPr lang="ko-KR" altLang="en-US" sz="2400" dirty="0" smtClean="0"/>
              <a:t> </a:t>
            </a:r>
            <a:r>
              <a:rPr lang="en-US" altLang="ko-KR" sz="2400" dirty="0"/>
              <a:t>ADR </a:t>
            </a:r>
            <a:r>
              <a:rPr lang="ko-KR" altLang="en-US" sz="2400" dirty="0"/>
              <a:t>기관들은 경쟁적으로 그 기관 내에서 이루어진 </a:t>
            </a:r>
            <a:r>
              <a:rPr lang="ko-KR" altLang="en-US" sz="2400" dirty="0" err="1"/>
              <a:t>조정합의나</a:t>
            </a:r>
            <a:r>
              <a:rPr lang="ko-KR" altLang="en-US" sz="2400" dirty="0"/>
              <a:t> 결정에 대하여 </a:t>
            </a:r>
            <a:r>
              <a:rPr lang="ko-KR" altLang="en-US" sz="2400" dirty="0" err="1"/>
              <a:t>기판력과</a:t>
            </a:r>
            <a:r>
              <a:rPr lang="ko-KR" altLang="en-US" sz="2400" dirty="0"/>
              <a:t> 집행력을 부여 받기 위하여 노력</a:t>
            </a:r>
          </a:p>
          <a:p>
            <a:pPr marL="0" indent="0" fontAlgn="base">
              <a:buNone/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5745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altLang="ko-KR" b="1" dirty="0"/>
              <a:t>Ⅳ. </a:t>
            </a:r>
            <a:r>
              <a:rPr lang="en-US" altLang="ko-KR" b="1" dirty="0" err="1"/>
              <a:t>우리나라</a:t>
            </a:r>
            <a:r>
              <a:rPr lang="en-US" altLang="ko-KR" b="1" dirty="0"/>
              <a:t> </a:t>
            </a:r>
            <a:r>
              <a:rPr lang="en-US" altLang="ko-KR" b="1" dirty="0" err="1"/>
              <a:t>행정형</a:t>
            </a:r>
            <a:r>
              <a:rPr lang="en-US" altLang="ko-KR" b="1" dirty="0"/>
              <a:t> </a:t>
            </a:r>
            <a:r>
              <a:rPr lang="en-US" altLang="ko-KR" b="1" dirty="0" err="1"/>
              <a:t>ADR의</a:t>
            </a:r>
            <a:r>
              <a:rPr lang="en-US" altLang="ko-KR" b="1" dirty="0"/>
              <a:t> </a:t>
            </a:r>
            <a:r>
              <a:rPr lang="en-US" altLang="ko-KR" b="1" dirty="0" err="1"/>
              <a:t>문제점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22</a:t>
            </a:fld>
            <a:endParaRPr lang="en-US" dirty="0"/>
          </a:p>
        </p:txBody>
      </p:sp>
      <p:sp>
        <p:nvSpPr>
          <p:cNvPr id="7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7162"/>
          </a:xfrm>
        </p:spPr>
        <p:txBody>
          <a:bodyPr>
            <a:normAutofit/>
          </a:bodyPr>
          <a:lstStyle/>
          <a:p>
            <a:pPr lvl="1" fontAlgn="base"/>
            <a:r>
              <a:rPr lang="ko-KR" altLang="en-US" sz="2400" dirty="0" smtClean="0"/>
              <a:t>예컨대</a:t>
            </a:r>
            <a:r>
              <a:rPr lang="en-US" altLang="ko-KR" sz="2400" dirty="0"/>
              <a:t>, </a:t>
            </a:r>
            <a:r>
              <a:rPr lang="ko-KR" altLang="en-US" sz="2400" dirty="0"/>
              <a:t>환경분쟁조정법이 규정한 재정위원회는 당사자 또는 참고인에 대한 출석 및 진술 요구</a:t>
            </a:r>
            <a:r>
              <a:rPr lang="en-US" altLang="ko-KR" sz="2400" dirty="0"/>
              <a:t>, </a:t>
            </a:r>
            <a:r>
              <a:rPr lang="ko-KR" altLang="en-US" sz="2400" dirty="0"/>
              <a:t>감정인의 출석과 감정 요구</a:t>
            </a:r>
            <a:r>
              <a:rPr lang="en-US" altLang="ko-KR" sz="2400" dirty="0"/>
              <a:t>, </a:t>
            </a:r>
            <a:r>
              <a:rPr lang="ko-KR" altLang="en-US" sz="2400" dirty="0"/>
              <a:t>문서의 제출</a:t>
            </a:r>
            <a:r>
              <a:rPr lang="en-US" altLang="ko-KR" sz="2400" dirty="0"/>
              <a:t>, </a:t>
            </a:r>
            <a:r>
              <a:rPr lang="ko-KR" altLang="en-US" sz="2400" dirty="0"/>
              <a:t>열람 및 복사</a:t>
            </a:r>
            <a:r>
              <a:rPr lang="en-US" altLang="ko-KR" sz="2400" dirty="0"/>
              <a:t>, </a:t>
            </a:r>
            <a:r>
              <a:rPr lang="ko-KR" altLang="en-US" sz="2400" dirty="0"/>
              <a:t>조사를 위하여 필요한 장소의 출입 등 법원이 재판을 위하여 가지는 권한에 준하는 권한을 가짐</a:t>
            </a:r>
          </a:p>
          <a:p>
            <a:pPr lvl="2" fontAlgn="base"/>
            <a:r>
              <a:rPr lang="ko-KR" altLang="en-US" sz="2000" dirty="0" smtClean="0"/>
              <a:t>재정의 </a:t>
            </a:r>
            <a:r>
              <a:rPr lang="ko-KR" altLang="en-US" sz="2000" dirty="0"/>
              <a:t>결정은 주문</a:t>
            </a:r>
            <a:r>
              <a:rPr lang="en-US" altLang="ko-KR" sz="2000" dirty="0"/>
              <a:t>, </a:t>
            </a:r>
            <a:r>
              <a:rPr lang="ko-KR" altLang="en-US" sz="2000" dirty="0"/>
              <a:t>신청취지</a:t>
            </a:r>
            <a:r>
              <a:rPr lang="en-US" altLang="ko-KR" sz="2000" dirty="0"/>
              <a:t>, </a:t>
            </a:r>
            <a:r>
              <a:rPr lang="ko-KR" altLang="en-US" sz="2000" dirty="0"/>
              <a:t>이유 등이 기재된 문서로써 함</a:t>
            </a:r>
          </a:p>
          <a:p>
            <a:pPr lvl="2" fontAlgn="base"/>
            <a:r>
              <a:rPr lang="ko-KR" altLang="en-US" sz="2000" dirty="0" smtClean="0"/>
              <a:t>확정된 </a:t>
            </a:r>
            <a:r>
              <a:rPr lang="ko-KR" altLang="en-US" sz="2000" dirty="0"/>
              <a:t>재정의 결정은 재판상 화해와 동일한 효력이 있음</a:t>
            </a:r>
            <a:r>
              <a:rPr lang="en-US" altLang="ko-KR" sz="2000" dirty="0"/>
              <a:t>; </a:t>
            </a:r>
            <a:r>
              <a:rPr lang="ko-KR" altLang="en-US" sz="2000" dirty="0"/>
              <a:t>그러나 이러한 권한은 법원도 가지고 있지 않음</a:t>
            </a:r>
          </a:p>
          <a:p>
            <a:pPr lvl="1" fontAlgn="base"/>
            <a:r>
              <a:rPr lang="ko-KR" altLang="en-US" sz="2400" dirty="0" smtClean="0"/>
              <a:t>행정기관의 </a:t>
            </a:r>
            <a:r>
              <a:rPr lang="ko-KR" altLang="en-US" sz="2400" dirty="0"/>
              <a:t>결정 또는 재정에 </a:t>
            </a:r>
            <a:r>
              <a:rPr lang="ko-KR" altLang="en-US" sz="2400" dirty="0" err="1"/>
              <a:t>기판력을</a:t>
            </a:r>
            <a:r>
              <a:rPr lang="ko-KR" altLang="en-US" sz="2400" dirty="0"/>
              <a:t> 부여하는 것은 헌법에 반함</a:t>
            </a:r>
          </a:p>
          <a:p>
            <a:pPr marL="0" indent="0" fontAlgn="base">
              <a:buNone/>
            </a:pP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1626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792EC-8174-4020-A3B7-CC1E92DAEF84}" type="slidenum">
              <a:rPr lang="en-US" smtClean="0"/>
              <a:t>23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347783" y="2512541"/>
            <a:ext cx="57747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b="1" dirty="0" smtClean="0">
                <a:latin typeface="+mj-lt"/>
              </a:rPr>
              <a:t>감사합니다</a:t>
            </a:r>
            <a:endParaRPr lang="ko-KR" altLang="en-US" sz="6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9854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_Simple01">
  <a:themeElements>
    <a:clrScheme name="New_Simple01">
      <a:dk1>
        <a:sysClr val="windowText" lastClr="000000"/>
      </a:dk1>
      <a:lt1>
        <a:sysClr val="window" lastClr="FFFFFF"/>
      </a:lt1>
      <a:dk2>
        <a:srgbClr val="562B71"/>
      </a:dk2>
      <a:lt2>
        <a:srgbClr val="DFF0F7"/>
      </a:lt2>
      <a:accent1>
        <a:srgbClr val="6BA2DF"/>
      </a:accent1>
      <a:accent2>
        <a:srgbClr val="C0504D"/>
      </a:accent2>
      <a:accent3>
        <a:srgbClr val="9BBB59"/>
      </a:accent3>
      <a:accent4>
        <a:srgbClr val="8064A2"/>
      </a:accent4>
      <a:accent5>
        <a:srgbClr val="AA5E74"/>
      </a:accent5>
      <a:accent6>
        <a:srgbClr val="EF9031"/>
      </a:accent6>
      <a:hlink>
        <a:srgbClr val="FF0000"/>
      </a:hlink>
      <a:folHlink>
        <a:srgbClr val="92D050"/>
      </a:folHlink>
    </a:clrScheme>
    <a:fontScheme name="New_Simple01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New_Simple01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hade val="100000"/>
                <a:satMod val="165000"/>
              </a:schemeClr>
            </a:gs>
            <a:gs pos="55000">
              <a:schemeClr val="phClr">
                <a:tint val="83000"/>
                <a:shade val="100000"/>
                <a:satMod val="155000"/>
              </a:schemeClr>
            </a:gs>
            <a:gs pos="100000">
              <a:schemeClr val="phClr">
                <a:shade val="85000"/>
                <a:satMod val="100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20040000"/>
            </a:lightRig>
          </a:scene3d>
          <a:sp3d contourW="12700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hueMod val="105000"/>
                <a:satMod val="250000"/>
              </a:schemeClr>
            </a:gs>
            <a:gs pos="100000">
              <a:schemeClr val="phClr">
                <a:tint val="95000"/>
                <a:shade val="100000"/>
                <a:satMod val="200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4000"/>
                <a:satMod val="20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path path="circle">
            <a:fillToRect l="40000" r="40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TM10237555[[fn=심플 테마]]</Template>
  <TotalTime>126</TotalTime>
  <Words>1346</Words>
  <Application>Microsoft Office PowerPoint</Application>
  <PresentationFormat>화면 슬라이드 쇼(4:3)</PresentationFormat>
  <Paragraphs>234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9" baseType="lpstr">
      <vt:lpstr>맑은 고딕</vt:lpstr>
      <vt:lpstr>Arial</vt:lpstr>
      <vt:lpstr>Tw Cen MT</vt:lpstr>
      <vt:lpstr>Wingdings</vt:lpstr>
      <vt:lpstr>Wingdings 3</vt:lpstr>
      <vt:lpstr>New_Simple01</vt:lpstr>
      <vt:lpstr>PowerPoint 프레젠테이션</vt:lpstr>
      <vt:lpstr>우리나라 중재∙조정(ADR) 법제 발전을 위한 법정책 세미나</vt:lpstr>
      <vt:lpstr>Ⅰ. ADR의 의의</vt:lpstr>
      <vt:lpstr>Ⅰ. ADR의 의의</vt:lpstr>
      <vt:lpstr>Ⅰ. ADR의 의의</vt:lpstr>
      <vt:lpstr>Ⅰ. ADR의 의의</vt:lpstr>
      <vt:lpstr>Ⅰ. ADR의 의의</vt:lpstr>
      <vt:lpstr>Ⅱ. 협상(negotiation)</vt:lpstr>
      <vt:lpstr>Ⅲ. ADR의 구분</vt:lpstr>
      <vt:lpstr>Ⅲ. ADR의 구분</vt:lpstr>
      <vt:lpstr>Ⅲ. ADR의 구분</vt:lpstr>
      <vt:lpstr>Ⅲ. ADR의 구분</vt:lpstr>
      <vt:lpstr>Ⅲ. ADR의 구분</vt:lpstr>
      <vt:lpstr>Ⅲ. ADR의 구분</vt:lpstr>
      <vt:lpstr>Ⅲ. ADR의 구분</vt:lpstr>
      <vt:lpstr>Ⅲ. ADR의 구분</vt:lpstr>
      <vt:lpstr>Ⅲ. ADR의 구분</vt:lpstr>
      <vt:lpstr>Ⅳ. 우리나라 행정형 ADR의 문제점</vt:lpstr>
      <vt:lpstr>Ⅳ. 우리나라 행정형 ADR의 문제점</vt:lpstr>
      <vt:lpstr>Ⅳ. 우리나라 행정형 ADR의 문제점</vt:lpstr>
      <vt:lpstr>Ⅳ. 우리나라 행정형 ADR의 문제점</vt:lpstr>
      <vt:lpstr>Ⅳ. 우리나라 행정형 ADR의 문제점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우리나라 ADR 제도 발전을 위한 법정책 과제</dc:title>
  <dc:creator>김태훈</dc:creator>
  <cp:lastModifiedBy>구교원</cp:lastModifiedBy>
  <cp:revision>49</cp:revision>
  <dcterms:created xsi:type="dcterms:W3CDTF">2022-04-08T05:12:33Z</dcterms:created>
  <dcterms:modified xsi:type="dcterms:W3CDTF">2022-04-11T22:53:07Z</dcterms:modified>
</cp:coreProperties>
</file>