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7" r:id="rId13"/>
    <p:sldId id="268" r:id="rId14"/>
    <p:sldId id="270" r:id="rId15"/>
    <p:sldId id="271" r:id="rId16"/>
  </p:sldIdLst>
  <p:sldSz cx="9140825" cy="6854825"/>
  <p:notesSz cx="6854825" cy="91408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FCEC7-BDCB-4603-B02B-A2FBF9D88D3D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2038"/>
            <a:ext cx="297021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3025" y="8682038"/>
            <a:ext cx="297021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11B84-3370-4DB7-A024-B17CECC9D30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28838"/>
            <a:ext cx="7769225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4613"/>
            <a:ext cx="6397625" cy="175101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53E00-1239-439F-982C-5D9E789E7EF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AD15A-0C61-4BD1-880F-99B9085D74B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5313"/>
            <a:ext cx="7769225" cy="13604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5125"/>
            <a:ext cx="7769225" cy="150018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9B320-6E6C-4144-8E85-719A8338BD1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9D71F-9AED-4EEA-9CC4-5F64AD7CC04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6425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38600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3288"/>
            <a:ext cx="4038600" cy="3949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3438" y="1535113"/>
            <a:ext cx="4040187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3438" y="2173288"/>
            <a:ext cx="4040187" cy="3949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93049-657F-4DF8-9F95-DCBCD275D9F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D9219-3E1C-4C43-9708-0B47B3E5F5B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CB4AB-0C1E-408F-A430-5D55A48F043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67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3463" y="273050"/>
            <a:ext cx="5110162" cy="58499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6725" cy="46878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158CFA-A625-433C-929B-97D00AA1BFB5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799013"/>
            <a:ext cx="5483225" cy="565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3225" cy="41132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4163"/>
            <a:ext cx="548322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8343AD-E28A-49AA-8204-98C777D04F1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89FC1-D28A-4226-A3CE-D7D5274EA9F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7400" cy="58531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9800" cy="58531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335982-C0BB-468E-B446-ED175F1F85C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5613" y="6213475"/>
            <a:ext cx="2133600" cy="503238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2613" y="6213475"/>
            <a:ext cx="2895600" cy="503238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1613" y="6213475"/>
            <a:ext cx="2133600" cy="503238"/>
          </a:xfrm>
        </p:spPr>
        <p:txBody>
          <a:bodyPr/>
          <a:lstStyle>
            <a:lvl1pPr>
              <a:defRPr/>
            </a:lvl1pPr>
          </a:lstStyle>
          <a:p>
            <a:fld id="{D5851846-35F9-4B98-89F0-4868090AD2A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9600" cy="1143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89966" tIns="46769" rIns="89966" bIns="4676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>
                <a:sym typeface="굴림" pitchFamily="50" charset="-127"/>
              </a:rPr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600200"/>
            <a:ext cx="8229600" cy="4525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89966" tIns="46769" rIns="89966" bIns="467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>
                <a:sym typeface="굴림" pitchFamily="50" charset="-127"/>
              </a:rPr>
              <a:t>마스터 텍스트 스타일을 편집합니다</a:t>
            </a:r>
          </a:p>
          <a:p>
            <a:pPr lvl="1"/>
            <a:r>
              <a:rPr lang="ko-KR" altLang="en-US" smtClean="0">
                <a:sym typeface="굴림" pitchFamily="50" charset="-127"/>
              </a:rPr>
              <a:t>둘째 수준</a:t>
            </a:r>
          </a:p>
          <a:p>
            <a:pPr lvl="2"/>
            <a:r>
              <a:rPr lang="ko-KR" altLang="en-US" smtClean="0">
                <a:sym typeface="굴림" pitchFamily="50" charset="-127"/>
              </a:rPr>
              <a:t>셋째 수준</a:t>
            </a:r>
          </a:p>
          <a:p>
            <a:pPr lvl="3"/>
            <a:r>
              <a:rPr lang="ko-KR" altLang="en-US" smtClean="0">
                <a:sym typeface="굴림" pitchFamily="50" charset="-127"/>
              </a:rPr>
              <a:t>넷째 수준</a:t>
            </a:r>
          </a:p>
          <a:p>
            <a:pPr lvl="4"/>
            <a:r>
              <a:rPr lang="ko-KR" altLang="en-US" smtClean="0">
                <a:sym typeface="굴림" pitchFamily="50" charset="-127"/>
              </a:rPr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13475"/>
            <a:ext cx="2133600" cy="5032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449263" indent="-449263" algn="ctr">
              <a:lnSpc>
                <a:spcPct val="110000"/>
              </a:lnSpc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2613" y="6213475"/>
            <a:ext cx="2895600" cy="5032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449263" indent="-449263" algn="ctr">
              <a:lnSpc>
                <a:spcPct val="110000"/>
              </a:lnSpc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1613" y="6213475"/>
            <a:ext cx="2133600" cy="5032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449263" indent="-449263" algn="ctr">
              <a:lnSpc>
                <a:spcPct val="110000"/>
              </a:lnSpc>
              <a:defRPr sz="1400">
                <a:latin typeface="+mn-lt"/>
                <a:ea typeface="+mn-ea"/>
              </a:defRPr>
            </a:lvl1pPr>
          </a:lstStyle>
          <a:p>
            <a:fld id="{D01567A7-B17A-431C-A20E-4C1865FB90A9}" type="slidenum">
              <a:rPr lang="en-US" altLang="ko-KR"/>
              <a:pPr/>
              <a:t>‹#›</a:t>
            </a:fld>
            <a:endParaRPr lang="en-US" altLang="ko-KR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488950" y="4125913"/>
            <a:ext cx="8650288" cy="2571750"/>
            <a:chOff x="308" y="2599"/>
            <a:chExt cx="5449" cy="1620"/>
          </a:xfrm>
        </p:grpSpPr>
        <p:sp>
          <p:nvSpPr>
            <p:cNvPr id="1032" name="Freeform 8"/>
            <p:cNvSpPr>
              <a:spLocks noChangeArrowheads="1"/>
            </p:cNvSpPr>
            <p:nvPr/>
          </p:nvSpPr>
          <p:spPr bwMode="auto">
            <a:xfrm>
              <a:off x="1390" y="2608"/>
              <a:ext cx="4367" cy="1518"/>
            </a:xfrm>
            <a:custGeom>
              <a:avLst/>
              <a:gdLst/>
              <a:ahLst/>
              <a:cxnLst>
                <a:cxn ang="0">
                  <a:pos x="2770" y="10"/>
                </a:cxn>
                <a:cxn ang="0">
                  <a:pos x="2224" y="56"/>
                </a:cxn>
                <a:cxn ang="0">
                  <a:pos x="1582" y="139"/>
                </a:cxn>
                <a:cxn ang="0">
                  <a:pos x="1178" y="207"/>
                </a:cxn>
                <a:cxn ang="0">
                  <a:pos x="790" y="291"/>
                </a:cxn>
                <a:cxn ang="0">
                  <a:pos x="452" y="392"/>
                </a:cxn>
                <a:cxn ang="0">
                  <a:pos x="267" y="472"/>
                </a:cxn>
                <a:cxn ang="0">
                  <a:pos x="155" y="535"/>
                </a:cxn>
                <a:cxn ang="0">
                  <a:pos x="72" y="605"/>
                </a:cxn>
                <a:cxn ang="0">
                  <a:pos x="18" y="680"/>
                </a:cxn>
                <a:cxn ang="0">
                  <a:pos x="0" y="760"/>
                </a:cxn>
                <a:cxn ang="0">
                  <a:pos x="8" y="826"/>
                </a:cxn>
                <a:cxn ang="0">
                  <a:pos x="50" y="920"/>
                </a:cxn>
                <a:cxn ang="0">
                  <a:pos x="126" y="1004"/>
                </a:cxn>
                <a:cxn ang="0">
                  <a:pos x="233" y="1081"/>
                </a:cxn>
                <a:cxn ang="0">
                  <a:pos x="370" y="1154"/>
                </a:cxn>
                <a:cxn ang="0">
                  <a:pos x="531" y="1217"/>
                </a:cxn>
                <a:cxn ang="0">
                  <a:pos x="716" y="1276"/>
                </a:cxn>
                <a:cxn ang="0">
                  <a:pos x="1142" y="1370"/>
                </a:cxn>
                <a:cxn ang="0">
                  <a:pos x="1628" y="1440"/>
                </a:cxn>
                <a:cxn ang="0">
                  <a:pos x="2155" y="1489"/>
                </a:cxn>
                <a:cxn ang="0">
                  <a:pos x="2698" y="1513"/>
                </a:cxn>
                <a:cxn ang="0">
                  <a:pos x="3239" y="1518"/>
                </a:cxn>
                <a:cxn ang="0">
                  <a:pos x="3754" y="1504"/>
                </a:cxn>
                <a:cxn ang="0">
                  <a:pos x="4224" y="1468"/>
                </a:cxn>
                <a:cxn ang="0">
                  <a:pos x="4202" y="1452"/>
                </a:cxn>
                <a:cxn ang="0">
                  <a:pos x="3476" y="1426"/>
                </a:cxn>
                <a:cxn ang="0">
                  <a:pos x="2807" y="1384"/>
                </a:cxn>
                <a:cxn ang="0">
                  <a:pos x="2270" y="1332"/>
                </a:cxn>
                <a:cxn ang="0">
                  <a:pos x="1745" y="1264"/>
                </a:cxn>
                <a:cxn ang="0">
                  <a:pos x="1270" y="1170"/>
                </a:cxn>
                <a:cxn ang="0">
                  <a:pos x="1063" y="1114"/>
                </a:cxn>
                <a:cxn ang="0">
                  <a:pos x="884" y="1051"/>
                </a:cxn>
                <a:cxn ang="0">
                  <a:pos x="738" y="981"/>
                </a:cxn>
                <a:cxn ang="0">
                  <a:pos x="625" y="903"/>
                </a:cxn>
                <a:cxn ang="0">
                  <a:pos x="555" y="816"/>
                </a:cxn>
                <a:cxn ang="0">
                  <a:pos x="537" y="772"/>
                </a:cxn>
                <a:cxn ang="0">
                  <a:pos x="531" y="723"/>
                </a:cxn>
                <a:cxn ang="0">
                  <a:pos x="535" y="678"/>
                </a:cxn>
                <a:cxn ang="0">
                  <a:pos x="555" y="617"/>
                </a:cxn>
                <a:cxn ang="0">
                  <a:pos x="593" y="558"/>
                </a:cxn>
                <a:cxn ang="0">
                  <a:pos x="645" y="507"/>
                </a:cxn>
                <a:cxn ang="0">
                  <a:pos x="766" y="429"/>
                </a:cxn>
                <a:cxn ang="0">
                  <a:pos x="955" y="350"/>
                </a:cxn>
                <a:cxn ang="0">
                  <a:pos x="1184" y="284"/>
                </a:cxn>
                <a:cxn ang="0">
                  <a:pos x="1536" y="211"/>
                </a:cxn>
                <a:cxn ang="0">
                  <a:pos x="2121" y="120"/>
                </a:cxn>
                <a:cxn ang="0">
                  <a:pos x="2895" y="0"/>
                </a:cxn>
              </a:cxnLst>
              <a:rect l="0" t="0" r="r" b="b"/>
              <a:pathLst>
                <a:path w="4367" h="1518">
                  <a:moveTo>
                    <a:pt x="2895" y="0"/>
                  </a:moveTo>
                  <a:lnTo>
                    <a:pt x="2895" y="0"/>
                  </a:lnTo>
                  <a:lnTo>
                    <a:pt x="2770" y="10"/>
                  </a:lnTo>
                  <a:lnTo>
                    <a:pt x="2628" y="19"/>
                  </a:lnTo>
                  <a:lnTo>
                    <a:pt x="2443" y="35"/>
                  </a:lnTo>
                  <a:lnTo>
                    <a:pt x="2224" y="56"/>
                  </a:lnTo>
                  <a:lnTo>
                    <a:pt x="1978" y="85"/>
                  </a:lnTo>
                  <a:lnTo>
                    <a:pt x="1717" y="117"/>
                  </a:lnTo>
                  <a:lnTo>
                    <a:pt x="1582" y="139"/>
                  </a:lnTo>
                  <a:lnTo>
                    <a:pt x="1447" y="157"/>
                  </a:lnTo>
                  <a:lnTo>
                    <a:pt x="1313" y="181"/>
                  </a:lnTo>
                  <a:lnTo>
                    <a:pt x="1178" y="207"/>
                  </a:lnTo>
                  <a:lnTo>
                    <a:pt x="1045" y="232"/>
                  </a:lnTo>
                  <a:lnTo>
                    <a:pt x="917" y="261"/>
                  </a:lnTo>
                  <a:lnTo>
                    <a:pt x="790" y="291"/>
                  </a:lnTo>
                  <a:lnTo>
                    <a:pt x="671" y="321"/>
                  </a:lnTo>
                  <a:lnTo>
                    <a:pt x="559" y="357"/>
                  </a:lnTo>
                  <a:lnTo>
                    <a:pt x="452" y="392"/>
                  </a:lnTo>
                  <a:lnTo>
                    <a:pt x="356" y="429"/>
                  </a:lnTo>
                  <a:lnTo>
                    <a:pt x="309" y="450"/>
                  </a:lnTo>
                  <a:lnTo>
                    <a:pt x="267" y="472"/>
                  </a:lnTo>
                  <a:lnTo>
                    <a:pt x="227" y="490"/>
                  </a:lnTo>
                  <a:lnTo>
                    <a:pt x="189" y="514"/>
                  </a:lnTo>
                  <a:lnTo>
                    <a:pt x="155" y="535"/>
                  </a:lnTo>
                  <a:lnTo>
                    <a:pt x="124" y="558"/>
                  </a:lnTo>
                  <a:lnTo>
                    <a:pt x="96" y="582"/>
                  </a:lnTo>
                  <a:lnTo>
                    <a:pt x="72" y="605"/>
                  </a:lnTo>
                  <a:lnTo>
                    <a:pt x="50" y="629"/>
                  </a:lnTo>
                  <a:lnTo>
                    <a:pt x="32" y="655"/>
                  </a:lnTo>
                  <a:lnTo>
                    <a:pt x="18" y="680"/>
                  </a:lnTo>
                  <a:lnTo>
                    <a:pt x="8" y="706"/>
                  </a:lnTo>
                  <a:lnTo>
                    <a:pt x="2" y="732"/>
                  </a:lnTo>
                  <a:lnTo>
                    <a:pt x="0" y="760"/>
                  </a:lnTo>
                  <a:lnTo>
                    <a:pt x="0" y="760"/>
                  </a:lnTo>
                  <a:lnTo>
                    <a:pt x="2" y="793"/>
                  </a:lnTo>
                  <a:lnTo>
                    <a:pt x="8" y="826"/>
                  </a:lnTo>
                  <a:lnTo>
                    <a:pt x="18" y="859"/>
                  </a:lnTo>
                  <a:lnTo>
                    <a:pt x="32" y="889"/>
                  </a:lnTo>
                  <a:lnTo>
                    <a:pt x="50" y="920"/>
                  </a:lnTo>
                  <a:lnTo>
                    <a:pt x="72" y="948"/>
                  </a:lnTo>
                  <a:lnTo>
                    <a:pt x="98" y="976"/>
                  </a:lnTo>
                  <a:lnTo>
                    <a:pt x="126" y="1004"/>
                  </a:lnTo>
                  <a:lnTo>
                    <a:pt x="159" y="1032"/>
                  </a:lnTo>
                  <a:lnTo>
                    <a:pt x="195" y="1058"/>
                  </a:lnTo>
                  <a:lnTo>
                    <a:pt x="233" y="1081"/>
                  </a:lnTo>
                  <a:lnTo>
                    <a:pt x="275" y="1107"/>
                  </a:lnTo>
                  <a:lnTo>
                    <a:pt x="321" y="1131"/>
                  </a:lnTo>
                  <a:lnTo>
                    <a:pt x="370" y="1154"/>
                  </a:lnTo>
                  <a:lnTo>
                    <a:pt x="420" y="1175"/>
                  </a:lnTo>
                  <a:lnTo>
                    <a:pt x="474" y="1196"/>
                  </a:lnTo>
                  <a:lnTo>
                    <a:pt x="531" y="1217"/>
                  </a:lnTo>
                  <a:lnTo>
                    <a:pt x="589" y="1239"/>
                  </a:lnTo>
                  <a:lnTo>
                    <a:pt x="651" y="1257"/>
                  </a:lnTo>
                  <a:lnTo>
                    <a:pt x="716" y="1276"/>
                  </a:lnTo>
                  <a:lnTo>
                    <a:pt x="848" y="1309"/>
                  </a:lnTo>
                  <a:lnTo>
                    <a:pt x="991" y="1342"/>
                  </a:lnTo>
                  <a:lnTo>
                    <a:pt x="1142" y="1370"/>
                  </a:lnTo>
                  <a:lnTo>
                    <a:pt x="1299" y="1398"/>
                  </a:lnTo>
                  <a:lnTo>
                    <a:pt x="1462" y="1421"/>
                  </a:lnTo>
                  <a:lnTo>
                    <a:pt x="1628" y="1440"/>
                  </a:lnTo>
                  <a:lnTo>
                    <a:pt x="1801" y="1459"/>
                  </a:lnTo>
                  <a:lnTo>
                    <a:pt x="1976" y="1475"/>
                  </a:lnTo>
                  <a:lnTo>
                    <a:pt x="2155" y="1489"/>
                  </a:lnTo>
                  <a:lnTo>
                    <a:pt x="2334" y="1499"/>
                  </a:lnTo>
                  <a:lnTo>
                    <a:pt x="2517" y="1508"/>
                  </a:lnTo>
                  <a:lnTo>
                    <a:pt x="2698" y="1513"/>
                  </a:lnTo>
                  <a:lnTo>
                    <a:pt x="2879" y="1518"/>
                  </a:lnTo>
                  <a:lnTo>
                    <a:pt x="3060" y="1518"/>
                  </a:lnTo>
                  <a:lnTo>
                    <a:pt x="3239" y="1518"/>
                  </a:lnTo>
                  <a:lnTo>
                    <a:pt x="3414" y="1515"/>
                  </a:lnTo>
                  <a:lnTo>
                    <a:pt x="3587" y="1511"/>
                  </a:lnTo>
                  <a:lnTo>
                    <a:pt x="3754" y="1504"/>
                  </a:lnTo>
                  <a:lnTo>
                    <a:pt x="3917" y="1494"/>
                  </a:lnTo>
                  <a:lnTo>
                    <a:pt x="4073" y="1482"/>
                  </a:lnTo>
                  <a:lnTo>
                    <a:pt x="4224" y="1468"/>
                  </a:lnTo>
                  <a:lnTo>
                    <a:pt x="4367" y="1454"/>
                  </a:lnTo>
                  <a:lnTo>
                    <a:pt x="4367" y="1454"/>
                  </a:lnTo>
                  <a:lnTo>
                    <a:pt x="4202" y="1452"/>
                  </a:lnTo>
                  <a:lnTo>
                    <a:pt x="4013" y="1447"/>
                  </a:lnTo>
                  <a:lnTo>
                    <a:pt x="3768" y="1438"/>
                  </a:lnTo>
                  <a:lnTo>
                    <a:pt x="3476" y="1426"/>
                  </a:lnTo>
                  <a:lnTo>
                    <a:pt x="3152" y="1407"/>
                  </a:lnTo>
                  <a:lnTo>
                    <a:pt x="2982" y="1398"/>
                  </a:lnTo>
                  <a:lnTo>
                    <a:pt x="2807" y="1384"/>
                  </a:lnTo>
                  <a:lnTo>
                    <a:pt x="2628" y="1370"/>
                  </a:lnTo>
                  <a:lnTo>
                    <a:pt x="2449" y="1351"/>
                  </a:lnTo>
                  <a:lnTo>
                    <a:pt x="2270" y="1332"/>
                  </a:lnTo>
                  <a:lnTo>
                    <a:pt x="2091" y="1311"/>
                  </a:lnTo>
                  <a:lnTo>
                    <a:pt x="1916" y="1290"/>
                  </a:lnTo>
                  <a:lnTo>
                    <a:pt x="1745" y="1264"/>
                  </a:lnTo>
                  <a:lnTo>
                    <a:pt x="1578" y="1234"/>
                  </a:lnTo>
                  <a:lnTo>
                    <a:pt x="1421" y="1203"/>
                  </a:lnTo>
                  <a:lnTo>
                    <a:pt x="1270" y="1170"/>
                  </a:lnTo>
                  <a:lnTo>
                    <a:pt x="1198" y="1152"/>
                  </a:lnTo>
                  <a:lnTo>
                    <a:pt x="1130" y="1133"/>
                  </a:lnTo>
                  <a:lnTo>
                    <a:pt x="1063" y="1114"/>
                  </a:lnTo>
                  <a:lnTo>
                    <a:pt x="1001" y="1093"/>
                  </a:lnTo>
                  <a:lnTo>
                    <a:pt x="941" y="1072"/>
                  </a:lnTo>
                  <a:lnTo>
                    <a:pt x="884" y="1051"/>
                  </a:lnTo>
                  <a:lnTo>
                    <a:pt x="832" y="1030"/>
                  </a:lnTo>
                  <a:lnTo>
                    <a:pt x="782" y="1006"/>
                  </a:lnTo>
                  <a:lnTo>
                    <a:pt x="738" y="981"/>
                  </a:lnTo>
                  <a:lnTo>
                    <a:pt x="695" y="957"/>
                  </a:lnTo>
                  <a:lnTo>
                    <a:pt x="657" y="929"/>
                  </a:lnTo>
                  <a:lnTo>
                    <a:pt x="625" y="903"/>
                  </a:lnTo>
                  <a:lnTo>
                    <a:pt x="597" y="875"/>
                  </a:lnTo>
                  <a:lnTo>
                    <a:pt x="573" y="847"/>
                  </a:lnTo>
                  <a:lnTo>
                    <a:pt x="555" y="816"/>
                  </a:lnTo>
                  <a:lnTo>
                    <a:pt x="549" y="802"/>
                  </a:lnTo>
                  <a:lnTo>
                    <a:pt x="541" y="786"/>
                  </a:lnTo>
                  <a:lnTo>
                    <a:pt x="537" y="772"/>
                  </a:lnTo>
                  <a:lnTo>
                    <a:pt x="533" y="755"/>
                  </a:lnTo>
                  <a:lnTo>
                    <a:pt x="531" y="739"/>
                  </a:lnTo>
                  <a:lnTo>
                    <a:pt x="531" y="723"/>
                  </a:lnTo>
                  <a:lnTo>
                    <a:pt x="531" y="723"/>
                  </a:lnTo>
                  <a:lnTo>
                    <a:pt x="533" y="699"/>
                  </a:lnTo>
                  <a:lnTo>
                    <a:pt x="535" y="678"/>
                  </a:lnTo>
                  <a:lnTo>
                    <a:pt x="541" y="657"/>
                  </a:lnTo>
                  <a:lnTo>
                    <a:pt x="547" y="636"/>
                  </a:lnTo>
                  <a:lnTo>
                    <a:pt x="555" y="617"/>
                  </a:lnTo>
                  <a:lnTo>
                    <a:pt x="567" y="596"/>
                  </a:lnTo>
                  <a:lnTo>
                    <a:pt x="579" y="577"/>
                  </a:lnTo>
                  <a:lnTo>
                    <a:pt x="593" y="558"/>
                  </a:lnTo>
                  <a:lnTo>
                    <a:pt x="609" y="542"/>
                  </a:lnTo>
                  <a:lnTo>
                    <a:pt x="627" y="523"/>
                  </a:lnTo>
                  <a:lnTo>
                    <a:pt x="645" y="507"/>
                  </a:lnTo>
                  <a:lnTo>
                    <a:pt x="667" y="490"/>
                  </a:lnTo>
                  <a:lnTo>
                    <a:pt x="714" y="458"/>
                  </a:lnTo>
                  <a:lnTo>
                    <a:pt x="766" y="429"/>
                  </a:lnTo>
                  <a:lnTo>
                    <a:pt x="824" y="401"/>
                  </a:lnTo>
                  <a:lnTo>
                    <a:pt x="886" y="375"/>
                  </a:lnTo>
                  <a:lnTo>
                    <a:pt x="955" y="350"/>
                  </a:lnTo>
                  <a:lnTo>
                    <a:pt x="1027" y="326"/>
                  </a:lnTo>
                  <a:lnTo>
                    <a:pt x="1104" y="305"/>
                  </a:lnTo>
                  <a:lnTo>
                    <a:pt x="1184" y="284"/>
                  </a:lnTo>
                  <a:lnTo>
                    <a:pt x="1266" y="263"/>
                  </a:lnTo>
                  <a:lnTo>
                    <a:pt x="1355" y="244"/>
                  </a:lnTo>
                  <a:lnTo>
                    <a:pt x="1536" y="211"/>
                  </a:lnTo>
                  <a:lnTo>
                    <a:pt x="1727" y="178"/>
                  </a:lnTo>
                  <a:lnTo>
                    <a:pt x="1922" y="148"/>
                  </a:lnTo>
                  <a:lnTo>
                    <a:pt x="2121" y="120"/>
                  </a:lnTo>
                  <a:lnTo>
                    <a:pt x="2519" y="64"/>
                  </a:lnTo>
                  <a:lnTo>
                    <a:pt x="2710" y="33"/>
                  </a:lnTo>
                  <a:lnTo>
                    <a:pt x="2895" y="0"/>
                  </a:lnTo>
                  <a:lnTo>
                    <a:pt x="2895" y="0"/>
                  </a:lnTo>
                </a:path>
              </a:pathLst>
            </a:custGeom>
            <a:blipFill dpi="0" rotWithShape="0">
              <a:blip r:embed="rId14"/>
              <a:srcRect/>
              <a:stretch>
                <a:fillRect/>
              </a:stretch>
            </a:blipFill>
            <a:ln w="9487" cmpd="sng">
              <a:noFill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1033" name="Freeform 9"/>
            <p:cNvSpPr>
              <a:spLocks noChangeArrowheads="1"/>
            </p:cNvSpPr>
            <p:nvPr/>
          </p:nvSpPr>
          <p:spPr bwMode="auto">
            <a:xfrm>
              <a:off x="404" y="2608"/>
              <a:ext cx="5353" cy="1575"/>
            </a:xfrm>
            <a:custGeom>
              <a:avLst/>
              <a:gdLst/>
              <a:ahLst/>
              <a:cxnLst>
                <a:cxn ang="0">
                  <a:pos x="3396" y="10"/>
                </a:cxn>
                <a:cxn ang="0">
                  <a:pos x="2726" y="59"/>
                </a:cxn>
                <a:cxn ang="0">
                  <a:pos x="1940" y="144"/>
                </a:cxn>
                <a:cxn ang="0">
                  <a:pos x="1444" y="214"/>
                </a:cxn>
                <a:cxn ang="0">
                  <a:pos x="969" y="302"/>
                </a:cxn>
                <a:cxn ang="0">
                  <a:pos x="555" y="407"/>
                </a:cxn>
                <a:cxn ang="0">
                  <a:pos x="328" y="489"/>
                </a:cxn>
                <a:cxn ang="0">
                  <a:pos x="190" y="555"/>
                </a:cxn>
                <a:cxn ang="0">
                  <a:pos x="89" y="628"/>
                </a:cxn>
                <a:cxn ang="0">
                  <a:pos x="22" y="706"/>
                </a:cxn>
                <a:cxn ang="0">
                  <a:pos x="0" y="789"/>
                </a:cxn>
                <a:cxn ang="0">
                  <a:pos x="10" y="857"/>
                </a:cxn>
                <a:cxn ang="0">
                  <a:pos x="62" y="954"/>
                </a:cxn>
                <a:cxn ang="0">
                  <a:pos x="156" y="1042"/>
                </a:cxn>
                <a:cxn ang="0">
                  <a:pos x="286" y="1122"/>
                </a:cxn>
                <a:cxn ang="0">
                  <a:pos x="454" y="1197"/>
                </a:cxn>
                <a:cxn ang="0">
                  <a:pos x="651" y="1263"/>
                </a:cxn>
                <a:cxn ang="0">
                  <a:pos x="878" y="1324"/>
                </a:cxn>
                <a:cxn ang="0">
                  <a:pos x="1400" y="1421"/>
                </a:cxn>
                <a:cxn ang="0">
                  <a:pos x="1996" y="1494"/>
                </a:cxn>
                <a:cxn ang="0">
                  <a:pos x="2642" y="1545"/>
                </a:cxn>
                <a:cxn ang="0">
                  <a:pos x="3307" y="1570"/>
                </a:cxn>
                <a:cxn ang="0">
                  <a:pos x="3970" y="1575"/>
                </a:cxn>
                <a:cxn ang="0">
                  <a:pos x="4601" y="1560"/>
                </a:cxn>
                <a:cxn ang="0">
                  <a:pos x="5178" y="1524"/>
                </a:cxn>
                <a:cxn ang="0">
                  <a:pos x="5151" y="1506"/>
                </a:cxn>
                <a:cxn ang="0">
                  <a:pos x="4261" y="1480"/>
                </a:cxn>
                <a:cxn ang="0">
                  <a:pos x="3441" y="1436"/>
                </a:cxn>
                <a:cxn ang="0">
                  <a:pos x="2783" y="1382"/>
                </a:cxn>
                <a:cxn ang="0">
                  <a:pos x="2139" y="1312"/>
                </a:cxn>
                <a:cxn ang="0">
                  <a:pos x="1558" y="1215"/>
                </a:cxn>
                <a:cxn ang="0">
                  <a:pos x="1304" y="1156"/>
                </a:cxn>
                <a:cxn ang="0">
                  <a:pos x="1085" y="1090"/>
                </a:cxn>
                <a:cxn ang="0">
                  <a:pos x="905" y="1017"/>
                </a:cxn>
                <a:cxn ang="0">
                  <a:pos x="767" y="937"/>
                </a:cxn>
                <a:cxn ang="0">
                  <a:pos x="680" y="847"/>
                </a:cxn>
                <a:cxn ang="0">
                  <a:pos x="658" y="801"/>
                </a:cxn>
                <a:cxn ang="0">
                  <a:pos x="651" y="750"/>
                </a:cxn>
                <a:cxn ang="0">
                  <a:pos x="656" y="704"/>
                </a:cxn>
                <a:cxn ang="0">
                  <a:pos x="680" y="640"/>
                </a:cxn>
                <a:cxn ang="0">
                  <a:pos x="727" y="579"/>
                </a:cxn>
                <a:cxn ang="0">
                  <a:pos x="791" y="526"/>
                </a:cxn>
                <a:cxn ang="0">
                  <a:pos x="939" y="446"/>
                </a:cxn>
                <a:cxn ang="0">
                  <a:pos x="1171" y="363"/>
                </a:cxn>
                <a:cxn ang="0">
                  <a:pos x="1452" y="295"/>
                </a:cxn>
                <a:cxn ang="0">
                  <a:pos x="1883" y="219"/>
                </a:cxn>
                <a:cxn ang="0">
                  <a:pos x="2600" y="124"/>
                </a:cxn>
                <a:cxn ang="0">
                  <a:pos x="3549" y="0"/>
                </a:cxn>
              </a:cxnLst>
              <a:rect l="0" t="0" r="r" b="b"/>
              <a:pathLst>
                <a:path w="5353" h="1575">
                  <a:moveTo>
                    <a:pt x="3549" y="0"/>
                  </a:moveTo>
                  <a:lnTo>
                    <a:pt x="3549" y="0"/>
                  </a:lnTo>
                  <a:lnTo>
                    <a:pt x="3396" y="10"/>
                  </a:lnTo>
                  <a:lnTo>
                    <a:pt x="3221" y="20"/>
                  </a:lnTo>
                  <a:lnTo>
                    <a:pt x="2994" y="37"/>
                  </a:lnTo>
                  <a:lnTo>
                    <a:pt x="2726" y="59"/>
                  </a:lnTo>
                  <a:lnTo>
                    <a:pt x="2425" y="88"/>
                  </a:lnTo>
                  <a:lnTo>
                    <a:pt x="2105" y="122"/>
                  </a:lnTo>
                  <a:lnTo>
                    <a:pt x="1940" y="144"/>
                  </a:lnTo>
                  <a:lnTo>
                    <a:pt x="1775" y="163"/>
                  </a:lnTo>
                  <a:lnTo>
                    <a:pt x="1610" y="188"/>
                  </a:lnTo>
                  <a:lnTo>
                    <a:pt x="1444" y="214"/>
                  </a:lnTo>
                  <a:lnTo>
                    <a:pt x="1282" y="241"/>
                  </a:lnTo>
                  <a:lnTo>
                    <a:pt x="1124" y="270"/>
                  </a:lnTo>
                  <a:lnTo>
                    <a:pt x="969" y="302"/>
                  </a:lnTo>
                  <a:lnTo>
                    <a:pt x="823" y="334"/>
                  </a:lnTo>
                  <a:lnTo>
                    <a:pt x="685" y="370"/>
                  </a:lnTo>
                  <a:lnTo>
                    <a:pt x="555" y="407"/>
                  </a:lnTo>
                  <a:lnTo>
                    <a:pt x="436" y="446"/>
                  </a:lnTo>
                  <a:lnTo>
                    <a:pt x="380" y="467"/>
                  </a:lnTo>
                  <a:lnTo>
                    <a:pt x="328" y="489"/>
                  </a:lnTo>
                  <a:lnTo>
                    <a:pt x="279" y="509"/>
                  </a:lnTo>
                  <a:lnTo>
                    <a:pt x="232" y="533"/>
                  </a:lnTo>
                  <a:lnTo>
                    <a:pt x="190" y="555"/>
                  </a:lnTo>
                  <a:lnTo>
                    <a:pt x="153" y="579"/>
                  </a:lnTo>
                  <a:lnTo>
                    <a:pt x="119" y="604"/>
                  </a:lnTo>
                  <a:lnTo>
                    <a:pt x="89" y="628"/>
                  </a:lnTo>
                  <a:lnTo>
                    <a:pt x="62" y="652"/>
                  </a:lnTo>
                  <a:lnTo>
                    <a:pt x="40" y="679"/>
                  </a:lnTo>
                  <a:lnTo>
                    <a:pt x="22" y="706"/>
                  </a:lnTo>
                  <a:lnTo>
                    <a:pt x="10" y="733"/>
                  </a:lnTo>
                  <a:lnTo>
                    <a:pt x="3" y="759"/>
                  </a:lnTo>
                  <a:lnTo>
                    <a:pt x="0" y="789"/>
                  </a:lnTo>
                  <a:lnTo>
                    <a:pt x="0" y="789"/>
                  </a:lnTo>
                  <a:lnTo>
                    <a:pt x="3" y="823"/>
                  </a:lnTo>
                  <a:lnTo>
                    <a:pt x="10" y="857"/>
                  </a:lnTo>
                  <a:lnTo>
                    <a:pt x="22" y="891"/>
                  </a:lnTo>
                  <a:lnTo>
                    <a:pt x="40" y="923"/>
                  </a:lnTo>
                  <a:lnTo>
                    <a:pt x="62" y="954"/>
                  </a:lnTo>
                  <a:lnTo>
                    <a:pt x="89" y="983"/>
                  </a:lnTo>
                  <a:lnTo>
                    <a:pt x="121" y="1013"/>
                  </a:lnTo>
                  <a:lnTo>
                    <a:pt x="156" y="1042"/>
                  </a:lnTo>
                  <a:lnTo>
                    <a:pt x="195" y="1071"/>
                  </a:lnTo>
                  <a:lnTo>
                    <a:pt x="239" y="1098"/>
                  </a:lnTo>
                  <a:lnTo>
                    <a:pt x="286" y="1122"/>
                  </a:lnTo>
                  <a:lnTo>
                    <a:pt x="338" y="1149"/>
                  </a:lnTo>
                  <a:lnTo>
                    <a:pt x="395" y="1173"/>
                  </a:lnTo>
                  <a:lnTo>
                    <a:pt x="454" y="1197"/>
                  </a:lnTo>
                  <a:lnTo>
                    <a:pt x="515" y="1219"/>
                  </a:lnTo>
                  <a:lnTo>
                    <a:pt x="582" y="1241"/>
                  </a:lnTo>
                  <a:lnTo>
                    <a:pt x="651" y="1263"/>
                  </a:lnTo>
                  <a:lnTo>
                    <a:pt x="722" y="1285"/>
                  </a:lnTo>
                  <a:lnTo>
                    <a:pt x="799" y="1305"/>
                  </a:lnTo>
                  <a:lnTo>
                    <a:pt x="878" y="1324"/>
                  </a:lnTo>
                  <a:lnTo>
                    <a:pt x="1040" y="1358"/>
                  </a:lnTo>
                  <a:lnTo>
                    <a:pt x="1215" y="1392"/>
                  </a:lnTo>
                  <a:lnTo>
                    <a:pt x="1400" y="1421"/>
                  </a:lnTo>
                  <a:lnTo>
                    <a:pt x="1592" y="1451"/>
                  </a:lnTo>
                  <a:lnTo>
                    <a:pt x="1792" y="1475"/>
                  </a:lnTo>
                  <a:lnTo>
                    <a:pt x="1996" y="1494"/>
                  </a:lnTo>
                  <a:lnTo>
                    <a:pt x="2208" y="1514"/>
                  </a:lnTo>
                  <a:lnTo>
                    <a:pt x="2423" y="1531"/>
                  </a:lnTo>
                  <a:lnTo>
                    <a:pt x="2642" y="1545"/>
                  </a:lnTo>
                  <a:lnTo>
                    <a:pt x="2861" y="1555"/>
                  </a:lnTo>
                  <a:lnTo>
                    <a:pt x="3086" y="1565"/>
                  </a:lnTo>
                  <a:lnTo>
                    <a:pt x="3307" y="1570"/>
                  </a:lnTo>
                  <a:lnTo>
                    <a:pt x="3529" y="1575"/>
                  </a:lnTo>
                  <a:lnTo>
                    <a:pt x="3751" y="1575"/>
                  </a:lnTo>
                  <a:lnTo>
                    <a:pt x="3970" y="1575"/>
                  </a:lnTo>
                  <a:lnTo>
                    <a:pt x="4185" y="1572"/>
                  </a:lnTo>
                  <a:lnTo>
                    <a:pt x="4397" y="1567"/>
                  </a:lnTo>
                  <a:lnTo>
                    <a:pt x="4601" y="1560"/>
                  </a:lnTo>
                  <a:lnTo>
                    <a:pt x="4801" y="1550"/>
                  </a:lnTo>
                  <a:lnTo>
                    <a:pt x="4993" y="1538"/>
                  </a:lnTo>
                  <a:lnTo>
                    <a:pt x="5178" y="1524"/>
                  </a:lnTo>
                  <a:lnTo>
                    <a:pt x="5353" y="1509"/>
                  </a:lnTo>
                  <a:lnTo>
                    <a:pt x="5353" y="1509"/>
                  </a:lnTo>
                  <a:lnTo>
                    <a:pt x="5151" y="1506"/>
                  </a:lnTo>
                  <a:lnTo>
                    <a:pt x="4919" y="1502"/>
                  </a:lnTo>
                  <a:lnTo>
                    <a:pt x="4619" y="1492"/>
                  </a:lnTo>
                  <a:lnTo>
                    <a:pt x="4261" y="1480"/>
                  </a:lnTo>
                  <a:lnTo>
                    <a:pt x="3864" y="1460"/>
                  </a:lnTo>
                  <a:lnTo>
                    <a:pt x="3655" y="1451"/>
                  </a:lnTo>
                  <a:lnTo>
                    <a:pt x="3441" y="1436"/>
                  </a:lnTo>
                  <a:lnTo>
                    <a:pt x="3221" y="1421"/>
                  </a:lnTo>
                  <a:lnTo>
                    <a:pt x="3002" y="1402"/>
                  </a:lnTo>
                  <a:lnTo>
                    <a:pt x="2783" y="1382"/>
                  </a:lnTo>
                  <a:lnTo>
                    <a:pt x="2563" y="1360"/>
                  </a:lnTo>
                  <a:lnTo>
                    <a:pt x="2349" y="1339"/>
                  </a:lnTo>
                  <a:lnTo>
                    <a:pt x="2139" y="1312"/>
                  </a:lnTo>
                  <a:lnTo>
                    <a:pt x="1935" y="1280"/>
                  </a:lnTo>
                  <a:lnTo>
                    <a:pt x="1743" y="1249"/>
                  </a:lnTo>
                  <a:lnTo>
                    <a:pt x="1558" y="1215"/>
                  </a:lnTo>
                  <a:lnTo>
                    <a:pt x="1469" y="1195"/>
                  </a:lnTo>
                  <a:lnTo>
                    <a:pt x="1385" y="1176"/>
                  </a:lnTo>
                  <a:lnTo>
                    <a:pt x="1304" y="1156"/>
                  </a:lnTo>
                  <a:lnTo>
                    <a:pt x="1228" y="1134"/>
                  </a:lnTo>
                  <a:lnTo>
                    <a:pt x="1154" y="1112"/>
                  </a:lnTo>
                  <a:lnTo>
                    <a:pt x="1085" y="1090"/>
                  </a:lnTo>
                  <a:lnTo>
                    <a:pt x="1021" y="1069"/>
                  </a:lnTo>
                  <a:lnTo>
                    <a:pt x="959" y="1044"/>
                  </a:lnTo>
                  <a:lnTo>
                    <a:pt x="905" y="1017"/>
                  </a:lnTo>
                  <a:lnTo>
                    <a:pt x="853" y="993"/>
                  </a:lnTo>
                  <a:lnTo>
                    <a:pt x="806" y="964"/>
                  </a:lnTo>
                  <a:lnTo>
                    <a:pt x="767" y="937"/>
                  </a:lnTo>
                  <a:lnTo>
                    <a:pt x="732" y="908"/>
                  </a:lnTo>
                  <a:lnTo>
                    <a:pt x="703" y="879"/>
                  </a:lnTo>
                  <a:lnTo>
                    <a:pt x="680" y="847"/>
                  </a:lnTo>
                  <a:lnTo>
                    <a:pt x="673" y="832"/>
                  </a:lnTo>
                  <a:lnTo>
                    <a:pt x="663" y="815"/>
                  </a:lnTo>
                  <a:lnTo>
                    <a:pt x="658" y="801"/>
                  </a:lnTo>
                  <a:lnTo>
                    <a:pt x="653" y="784"/>
                  </a:lnTo>
                  <a:lnTo>
                    <a:pt x="651" y="767"/>
                  </a:lnTo>
                  <a:lnTo>
                    <a:pt x="651" y="750"/>
                  </a:lnTo>
                  <a:lnTo>
                    <a:pt x="651" y="750"/>
                  </a:lnTo>
                  <a:lnTo>
                    <a:pt x="653" y="725"/>
                  </a:lnTo>
                  <a:lnTo>
                    <a:pt x="656" y="704"/>
                  </a:lnTo>
                  <a:lnTo>
                    <a:pt x="663" y="682"/>
                  </a:lnTo>
                  <a:lnTo>
                    <a:pt x="671" y="660"/>
                  </a:lnTo>
                  <a:lnTo>
                    <a:pt x="680" y="640"/>
                  </a:lnTo>
                  <a:lnTo>
                    <a:pt x="695" y="618"/>
                  </a:lnTo>
                  <a:lnTo>
                    <a:pt x="710" y="599"/>
                  </a:lnTo>
                  <a:lnTo>
                    <a:pt x="727" y="579"/>
                  </a:lnTo>
                  <a:lnTo>
                    <a:pt x="747" y="562"/>
                  </a:lnTo>
                  <a:lnTo>
                    <a:pt x="769" y="543"/>
                  </a:lnTo>
                  <a:lnTo>
                    <a:pt x="791" y="526"/>
                  </a:lnTo>
                  <a:lnTo>
                    <a:pt x="818" y="509"/>
                  </a:lnTo>
                  <a:lnTo>
                    <a:pt x="875" y="475"/>
                  </a:lnTo>
                  <a:lnTo>
                    <a:pt x="939" y="446"/>
                  </a:lnTo>
                  <a:lnTo>
                    <a:pt x="1011" y="416"/>
                  </a:lnTo>
                  <a:lnTo>
                    <a:pt x="1087" y="390"/>
                  </a:lnTo>
                  <a:lnTo>
                    <a:pt x="1171" y="363"/>
                  </a:lnTo>
                  <a:lnTo>
                    <a:pt x="1260" y="339"/>
                  </a:lnTo>
                  <a:lnTo>
                    <a:pt x="1353" y="317"/>
                  </a:lnTo>
                  <a:lnTo>
                    <a:pt x="1452" y="295"/>
                  </a:lnTo>
                  <a:lnTo>
                    <a:pt x="1553" y="273"/>
                  </a:lnTo>
                  <a:lnTo>
                    <a:pt x="1661" y="253"/>
                  </a:lnTo>
                  <a:lnTo>
                    <a:pt x="1883" y="219"/>
                  </a:lnTo>
                  <a:lnTo>
                    <a:pt x="2117" y="185"/>
                  </a:lnTo>
                  <a:lnTo>
                    <a:pt x="2356" y="154"/>
                  </a:lnTo>
                  <a:lnTo>
                    <a:pt x="2600" y="124"/>
                  </a:lnTo>
                  <a:lnTo>
                    <a:pt x="3088" y="66"/>
                  </a:lnTo>
                  <a:lnTo>
                    <a:pt x="3322" y="34"/>
                  </a:lnTo>
                  <a:lnTo>
                    <a:pt x="3549" y="0"/>
                  </a:lnTo>
                  <a:lnTo>
                    <a:pt x="3549" y="0"/>
                  </a:lnTo>
                </a:path>
              </a:pathLst>
            </a:custGeom>
            <a:blipFill dpi="0" rotWithShape="0">
              <a:blip r:embed="rId15"/>
              <a:srcRect/>
              <a:stretch>
                <a:fillRect/>
              </a:stretch>
            </a:blipFill>
            <a:ln w="9487" cmpd="sng">
              <a:noFill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308" y="2599"/>
              <a:ext cx="3904" cy="1620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035" name="Freeform 11"/>
          <p:cNvSpPr>
            <a:spLocks noChangeArrowheads="1"/>
          </p:cNvSpPr>
          <p:nvPr/>
        </p:nvSpPr>
        <p:spPr bwMode="auto">
          <a:xfrm>
            <a:off x="712788" y="427038"/>
            <a:ext cx="8426450" cy="1603375"/>
          </a:xfrm>
          <a:custGeom>
            <a:avLst/>
            <a:gdLst/>
            <a:ahLst/>
            <a:cxnLst>
              <a:cxn ang="0">
                <a:pos x="5308" y="0"/>
              </a:cxn>
              <a:cxn ang="0">
                <a:pos x="5250" y="47"/>
              </a:cxn>
              <a:cxn ang="0">
                <a:pos x="5173" y="98"/>
              </a:cxn>
              <a:cxn ang="0">
                <a:pos x="5062" y="165"/>
              </a:cxn>
              <a:cxn ang="0">
                <a:pos x="4913" y="245"/>
              </a:cxn>
              <a:cxn ang="0">
                <a:pos x="4722" y="332"/>
              </a:cxn>
              <a:cxn ang="0">
                <a:pos x="4488" y="427"/>
              </a:cxn>
              <a:cxn ang="0">
                <a:pos x="4208" y="522"/>
              </a:cxn>
              <a:cxn ang="0">
                <a:pos x="3880" y="616"/>
              </a:cxn>
              <a:cxn ang="0">
                <a:pos x="3501" y="709"/>
              </a:cxn>
              <a:cxn ang="0">
                <a:pos x="3181" y="772"/>
              </a:cxn>
              <a:cxn ang="0">
                <a:pos x="2951" y="812"/>
              </a:cxn>
              <a:cxn ang="0">
                <a:pos x="2707" y="849"/>
              </a:cxn>
              <a:cxn ang="0">
                <a:pos x="2448" y="883"/>
              </a:cxn>
              <a:cxn ang="0">
                <a:pos x="2173" y="912"/>
              </a:cxn>
              <a:cxn ang="0">
                <a:pos x="1883" y="937"/>
              </a:cxn>
              <a:cxn ang="0">
                <a:pos x="1577" y="957"/>
              </a:cxn>
              <a:cxn ang="0">
                <a:pos x="1256" y="974"/>
              </a:cxn>
              <a:cxn ang="0">
                <a:pos x="919" y="984"/>
              </a:cxn>
              <a:cxn ang="0">
                <a:pos x="563" y="991"/>
              </a:cxn>
              <a:cxn ang="0">
                <a:pos x="192" y="991"/>
              </a:cxn>
              <a:cxn ang="0">
                <a:pos x="0" y="987"/>
              </a:cxn>
              <a:cxn ang="0">
                <a:pos x="347" y="1001"/>
              </a:cxn>
              <a:cxn ang="0">
                <a:pos x="739" y="1007"/>
              </a:cxn>
              <a:cxn ang="0">
                <a:pos x="1061" y="1007"/>
              </a:cxn>
              <a:cxn ang="0">
                <a:pos x="1426" y="1001"/>
              </a:cxn>
              <a:cxn ang="0">
                <a:pos x="1819" y="984"/>
              </a:cxn>
              <a:cxn ang="0">
                <a:pos x="2239" y="960"/>
              </a:cxn>
              <a:cxn ang="0">
                <a:pos x="2673" y="920"/>
              </a:cxn>
              <a:cxn ang="0">
                <a:pos x="3114" y="863"/>
              </a:cxn>
              <a:cxn ang="0">
                <a:pos x="3446" y="812"/>
              </a:cxn>
              <a:cxn ang="0">
                <a:pos x="3664" y="772"/>
              </a:cxn>
              <a:cxn ang="0">
                <a:pos x="3880" y="726"/>
              </a:cxn>
              <a:cxn ang="0">
                <a:pos x="4092" y="676"/>
              </a:cxn>
              <a:cxn ang="0">
                <a:pos x="4300" y="619"/>
              </a:cxn>
              <a:cxn ang="0">
                <a:pos x="4502" y="556"/>
              </a:cxn>
              <a:cxn ang="0">
                <a:pos x="4695" y="488"/>
              </a:cxn>
              <a:cxn ang="0">
                <a:pos x="4882" y="414"/>
              </a:cxn>
              <a:cxn ang="0">
                <a:pos x="5059" y="332"/>
              </a:cxn>
              <a:cxn ang="0">
                <a:pos x="5227" y="245"/>
              </a:cxn>
              <a:cxn ang="0">
                <a:pos x="5308" y="0"/>
              </a:cxn>
            </a:cxnLst>
            <a:rect l="0" t="0" r="r" b="b"/>
            <a:pathLst>
              <a:path w="5308" h="1010">
                <a:moveTo>
                  <a:pt x="5308" y="0"/>
                </a:moveTo>
                <a:lnTo>
                  <a:pt x="5308" y="0"/>
                </a:lnTo>
                <a:lnTo>
                  <a:pt x="5294" y="13"/>
                </a:lnTo>
                <a:lnTo>
                  <a:pt x="5250" y="47"/>
                </a:lnTo>
                <a:lnTo>
                  <a:pt x="5217" y="70"/>
                </a:lnTo>
                <a:lnTo>
                  <a:pt x="5173" y="98"/>
                </a:lnTo>
                <a:lnTo>
                  <a:pt x="5122" y="130"/>
                </a:lnTo>
                <a:lnTo>
                  <a:pt x="5062" y="165"/>
                </a:lnTo>
                <a:lnTo>
                  <a:pt x="4992" y="204"/>
                </a:lnTo>
                <a:lnTo>
                  <a:pt x="4913" y="245"/>
                </a:lnTo>
                <a:lnTo>
                  <a:pt x="4822" y="287"/>
                </a:lnTo>
                <a:lnTo>
                  <a:pt x="4722" y="332"/>
                </a:lnTo>
                <a:lnTo>
                  <a:pt x="4609" y="378"/>
                </a:lnTo>
                <a:lnTo>
                  <a:pt x="4488" y="427"/>
                </a:lnTo>
                <a:lnTo>
                  <a:pt x="4355" y="475"/>
                </a:lnTo>
                <a:lnTo>
                  <a:pt x="4208" y="522"/>
                </a:lnTo>
                <a:lnTo>
                  <a:pt x="4051" y="571"/>
                </a:lnTo>
                <a:lnTo>
                  <a:pt x="3880" y="616"/>
                </a:lnTo>
                <a:lnTo>
                  <a:pt x="3697" y="663"/>
                </a:lnTo>
                <a:lnTo>
                  <a:pt x="3501" y="709"/>
                </a:lnTo>
                <a:lnTo>
                  <a:pt x="3291" y="750"/>
                </a:lnTo>
                <a:lnTo>
                  <a:pt x="3181" y="772"/>
                </a:lnTo>
                <a:lnTo>
                  <a:pt x="3068" y="793"/>
                </a:lnTo>
                <a:lnTo>
                  <a:pt x="2951" y="812"/>
                </a:lnTo>
                <a:lnTo>
                  <a:pt x="2831" y="830"/>
                </a:lnTo>
                <a:lnTo>
                  <a:pt x="2707" y="849"/>
                </a:lnTo>
                <a:lnTo>
                  <a:pt x="2579" y="866"/>
                </a:lnTo>
                <a:lnTo>
                  <a:pt x="2448" y="883"/>
                </a:lnTo>
                <a:lnTo>
                  <a:pt x="2311" y="897"/>
                </a:lnTo>
                <a:lnTo>
                  <a:pt x="2173" y="912"/>
                </a:lnTo>
                <a:lnTo>
                  <a:pt x="2029" y="924"/>
                </a:lnTo>
                <a:lnTo>
                  <a:pt x="1883" y="937"/>
                </a:lnTo>
                <a:lnTo>
                  <a:pt x="1733" y="947"/>
                </a:lnTo>
                <a:lnTo>
                  <a:pt x="1577" y="957"/>
                </a:lnTo>
                <a:lnTo>
                  <a:pt x="1419" y="966"/>
                </a:lnTo>
                <a:lnTo>
                  <a:pt x="1256" y="974"/>
                </a:lnTo>
                <a:lnTo>
                  <a:pt x="1089" y="980"/>
                </a:lnTo>
                <a:lnTo>
                  <a:pt x="919" y="984"/>
                </a:lnTo>
                <a:lnTo>
                  <a:pt x="744" y="989"/>
                </a:lnTo>
                <a:lnTo>
                  <a:pt x="563" y="991"/>
                </a:lnTo>
                <a:lnTo>
                  <a:pt x="381" y="991"/>
                </a:lnTo>
                <a:lnTo>
                  <a:pt x="192" y="991"/>
                </a:lnTo>
                <a:lnTo>
                  <a:pt x="0" y="987"/>
                </a:lnTo>
                <a:lnTo>
                  <a:pt x="0" y="987"/>
                </a:lnTo>
                <a:lnTo>
                  <a:pt x="161" y="996"/>
                </a:lnTo>
                <a:lnTo>
                  <a:pt x="347" y="1001"/>
                </a:lnTo>
                <a:lnTo>
                  <a:pt x="596" y="1007"/>
                </a:lnTo>
                <a:lnTo>
                  <a:pt x="739" y="1007"/>
                </a:lnTo>
                <a:lnTo>
                  <a:pt x="895" y="1010"/>
                </a:lnTo>
                <a:lnTo>
                  <a:pt x="1061" y="1007"/>
                </a:lnTo>
                <a:lnTo>
                  <a:pt x="1240" y="1006"/>
                </a:lnTo>
                <a:lnTo>
                  <a:pt x="1426" y="1001"/>
                </a:lnTo>
                <a:lnTo>
                  <a:pt x="1618" y="996"/>
                </a:lnTo>
                <a:lnTo>
                  <a:pt x="1819" y="984"/>
                </a:lnTo>
                <a:lnTo>
                  <a:pt x="2028" y="974"/>
                </a:lnTo>
                <a:lnTo>
                  <a:pt x="2239" y="960"/>
                </a:lnTo>
                <a:lnTo>
                  <a:pt x="2455" y="940"/>
                </a:lnTo>
                <a:lnTo>
                  <a:pt x="2673" y="920"/>
                </a:lnTo>
                <a:lnTo>
                  <a:pt x="2894" y="895"/>
                </a:lnTo>
                <a:lnTo>
                  <a:pt x="3114" y="863"/>
                </a:lnTo>
                <a:lnTo>
                  <a:pt x="3336" y="830"/>
                </a:lnTo>
                <a:lnTo>
                  <a:pt x="3446" y="812"/>
                </a:lnTo>
                <a:lnTo>
                  <a:pt x="3554" y="793"/>
                </a:lnTo>
                <a:lnTo>
                  <a:pt x="3664" y="772"/>
                </a:lnTo>
                <a:lnTo>
                  <a:pt x="3774" y="749"/>
                </a:lnTo>
                <a:lnTo>
                  <a:pt x="3880" y="726"/>
                </a:lnTo>
                <a:lnTo>
                  <a:pt x="3987" y="700"/>
                </a:lnTo>
                <a:lnTo>
                  <a:pt x="4092" y="676"/>
                </a:lnTo>
                <a:lnTo>
                  <a:pt x="4196" y="649"/>
                </a:lnTo>
                <a:lnTo>
                  <a:pt x="4300" y="619"/>
                </a:lnTo>
                <a:lnTo>
                  <a:pt x="4401" y="588"/>
                </a:lnTo>
                <a:lnTo>
                  <a:pt x="4502" y="556"/>
                </a:lnTo>
                <a:lnTo>
                  <a:pt x="4599" y="522"/>
                </a:lnTo>
                <a:lnTo>
                  <a:pt x="4695" y="488"/>
                </a:lnTo>
                <a:lnTo>
                  <a:pt x="4789" y="452"/>
                </a:lnTo>
                <a:lnTo>
                  <a:pt x="4882" y="414"/>
                </a:lnTo>
                <a:lnTo>
                  <a:pt x="4972" y="375"/>
                </a:lnTo>
                <a:lnTo>
                  <a:pt x="5059" y="332"/>
                </a:lnTo>
                <a:lnTo>
                  <a:pt x="5145" y="288"/>
                </a:lnTo>
                <a:lnTo>
                  <a:pt x="5227" y="245"/>
                </a:lnTo>
                <a:lnTo>
                  <a:pt x="5308" y="197"/>
                </a:lnTo>
                <a:lnTo>
                  <a:pt x="5308" y="0"/>
                </a:lnTo>
              </a:path>
            </a:pathLst>
          </a:custGeom>
          <a:blipFill dpi="0" rotWithShape="0">
            <a:blip r:embed="rId17"/>
            <a:srcRect/>
            <a:stretch>
              <a:fillRect/>
            </a:stretch>
          </a:blipFill>
          <a:ln w="9487" cmpd="sng">
            <a:noFill/>
            <a:round/>
            <a:headEnd/>
            <a:tailEnd/>
          </a:ln>
          <a:effectLst/>
        </p:spPr>
        <p:txBody>
          <a:bodyPr wrap="none"/>
          <a:lstStyle/>
          <a:p>
            <a:endParaRPr lang="ko-KR" altLang="en-US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175" y="0"/>
            <a:ext cx="8786813" cy="19272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5145088" cy="26320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  <a:sym typeface="굴림" pitchFamily="50" charset="-127"/>
        </a:defRPr>
      </a:lvl1pPr>
      <a:lvl2pPr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2pPr>
      <a:lvl3pPr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3pPr>
      <a:lvl4pPr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4pPr>
      <a:lvl5pPr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5pPr>
      <a:lvl6pPr marL="457200"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6pPr>
      <a:lvl7pPr marL="914400"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7pPr>
      <a:lvl8pPr marL="1371600"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8pPr>
      <a:lvl9pPr marL="1828800" algn="ctr" rtl="0" fontAlgn="base" latinLnBrk="1">
        <a:lnSpc>
          <a:spcPct val="11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굴림" pitchFamily="50" charset="-127"/>
          <a:ea typeface="굴림" pitchFamily="50" charset="-127"/>
          <a:sym typeface="굴림" pitchFamily="50" charset="-127"/>
        </a:defRPr>
      </a:lvl9pPr>
    </p:titleStyle>
    <p:bodyStyle>
      <a:lvl1pPr marL="342900" indent="-342900" algn="l" rtl="0" fontAlgn="base" latinLnBrk="1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굴림" pitchFamily="50" charset="-127"/>
        </a:defRPr>
      </a:lvl1pPr>
      <a:lvl2pPr marL="742950" indent="-28575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굴림" pitchFamily="50" charset="-127"/>
        </a:defRPr>
      </a:lvl2pPr>
      <a:lvl3pPr marL="11430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굴림" pitchFamily="50" charset="-127"/>
        </a:defRPr>
      </a:lvl3pPr>
      <a:lvl4pPr marL="16002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굴림" pitchFamily="50" charset="-127"/>
        </a:defRPr>
      </a:lvl4pPr>
      <a:lvl5pPr marL="20574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굴림" pitchFamily="50" charset="-127"/>
        </a:defRPr>
      </a:lvl5pPr>
      <a:lvl6pPr marL="25146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굴림" pitchFamily="50" charset="-127"/>
        </a:defRPr>
      </a:lvl6pPr>
      <a:lvl7pPr marL="29718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굴림" pitchFamily="50" charset="-127"/>
        </a:defRPr>
      </a:lvl7pPr>
      <a:lvl8pPr marL="34290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굴림" pitchFamily="50" charset="-127"/>
        </a:defRPr>
      </a:lvl8pPr>
      <a:lvl9pPr marL="3886200" indent="-228600" algn="l" rtl="0" fontAlgn="base" latinLnBrk="1">
        <a:lnSpc>
          <a:spcPct val="110000"/>
        </a:lnSpc>
        <a:spcBef>
          <a:spcPct val="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ko-KR" altLang="en-US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민영교도소의 </a:t>
            </a:r>
            <a:r>
              <a:rPr lang="ko-KR" altLang="en-US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운영실태와 향후 </a:t>
            </a:r>
            <a:r>
              <a:rPr lang="ko-KR" altLang="en-US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정책방향</a:t>
            </a:r>
            <a: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en-US" altLang="ko-KR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ko-KR" altLang="en-US" sz="36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소망교도소</a:t>
            </a:r>
            <a:r>
              <a:rPr lang="ko-KR" altLang="en-US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/>
            </a:r>
            <a:br>
              <a:rPr lang="ko-KR" altLang="en-US" sz="34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</a:br>
            <a:r>
              <a:rPr lang="ko-KR" altLang="en-US" sz="1000" b="1" dirty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90563" y="555625"/>
            <a:ext cx="8061325" cy="61182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sz="26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1. </a:t>
            </a:r>
            <a:r>
              <a:rPr lang="ko-KR" altLang="en-US" sz="26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민영교도소의 등장 배경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3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등장 원인과 확산  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1980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년대 미국정부의 범죄에 대한 강경정책에 따른 교도소 과밀화가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교도소 민영화의 주요 원인으로 작용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새로운 교정시설 및 비용에 따른 정부의 부담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국가 주도의 교화만으로는 한계점 노출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경제적 비용절감과 과밀화 해소에 대한 기대효과가 높아지면서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미국을 중심으로 본격 </a:t>
            </a:r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확산</a:t>
            </a:r>
            <a:endParaRPr lang="en-US" altLang="ko-KR" sz="19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※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당시 </a:t>
            </a:r>
            <a:r>
              <a:rPr lang="ko-KR" altLang="en-US" sz="1900" b="1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신자유주의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정책 흐름의 영향으로 시장의 역할을 중시한 것 또한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한 </a:t>
            </a:r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요인</a:t>
            </a:r>
            <a:endParaRPr lang="en-US" altLang="ko-KR" sz="19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FFFFFF"/>
                </a:solidFill>
                <a:latin typeface="Lucida Sans Unicode" pitchFamily="34" charset="0"/>
                <a:ea typeface="굴림" pitchFamily="50" charset="-127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077913" y="539750"/>
            <a:ext cx="4283075" cy="7239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endParaRPr lang="en-US" altLang="ko-KR" sz="1900" b="1">
              <a:solidFill>
                <a:schemeClr val="bg1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endParaRPr lang="en-US" altLang="ko-KR" sz="1900" b="1">
              <a:solidFill>
                <a:schemeClr val="bg1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endParaRPr lang="en-US" altLang="ko-KR" sz="1900" b="1">
              <a:solidFill>
                <a:schemeClr val="bg1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r>
              <a:rPr lang="en-US" altLang="ko-KR" sz="2700" b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sz="2700" b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각국의 민영교도소 현황</a:t>
            </a:r>
          </a:p>
          <a:p>
            <a:endParaRPr lang="ko-KR" altLang="en-US" sz="1400" b="1">
              <a:solidFill>
                <a:srgbClr val="000000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endParaRPr lang="ko-KR" altLang="en-US" sz="1400" b="1">
              <a:solidFill>
                <a:srgbClr val="000000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endParaRPr lang="ko-KR" altLang="en-US" sz="1400" b="1">
              <a:solidFill>
                <a:srgbClr val="000000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endParaRPr lang="ko-KR" altLang="en-US" sz="1400" b="1">
              <a:solidFill>
                <a:srgbClr val="000000"/>
              </a:solidFill>
              <a:latin typeface="Lucida Sans Unicode" pitchFamily="34" charset="0"/>
              <a:ea typeface="굴림" pitchFamily="50" charset="-127"/>
              <a:cs typeface="Lucida Sans Unicode" pitchFamily="34" charset="0"/>
              <a:sym typeface="Lucida Sans Unicode" pitchFamily="34" charset="0"/>
            </a:endParaRPr>
          </a:p>
          <a:p>
            <a:r>
              <a:rPr lang="ko-KR" altLang="en-US" sz="1000" b="1">
                <a:solidFill>
                  <a:srgbClr val="FFFFFF"/>
                </a:solidFill>
                <a:latin typeface="Lucida Sans Unicode" pitchFamily="34" charset="0"/>
                <a:ea typeface="굴림" pitchFamily="50" charset="-127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graphicFrame>
        <p:nvGraphicFramePr>
          <p:cNvPr id="4102" name="Group 6"/>
          <p:cNvGraphicFramePr>
            <a:graphicFrameLocks noGrp="1"/>
          </p:cNvGraphicFramePr>
          <p:nvPr/>
        </p:nvGraphicFramePr>
        <p:xfrm>
          <a:off x="1042988" y="1698625"/>
          <a:ext cx="7413625" cy="3100389"/>
        </p:xfrm>
        <a:graphic>
          <a:graphicData uri="http://schemas.openxmlformats.org/drawingml/2006/table">
            <a:tbl>
              <a:tblPr/>
              <a:tblGrid>
                <a:gridCol w="1687512"/>
                <a:gridCol w="1149350"/>
                <a:gridCol w="1143000"/>
                <a:gridCol w="1147763"/>
                <a:gridCol w="1143000"/>
                <a:gridCol w="1143000"/>
              </a:tblGrid>
              <a:tr h="7540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구분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7C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호주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7C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영국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7C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미국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7C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일본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7C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독일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7CD6"/>
                    </a:solidFill>
                  </a:tcPr>
                </a:tc>
              </a:tr>
              <a:tr h="8461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수용비율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(</a:t>
                      </a: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국영대비</a:t>
                      </a: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)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23%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(6,000</a:t>
                      </a:r>
                      <a:r>
                        <a:rPr kumimoji="0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명</a:t>
                      </a:r>
                      <a:r>
                        <a:rPr kumimoji="0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)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10%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(9000</a:t>
                      </a:r>
                      <a:r>
                        <a:rPr kumimoji="0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명</a:t>
                      </a:r>
                      <a:r>
                        <a:rPr kumimoji="0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)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8.5%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(129,336</a:t>
                      </a: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명</a:t>
                      </a: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)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8%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(6,300</a:t>
                      </a:r>
                      <a:r>
                        <a:rPr kumimoji="0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명</a:t>
                      </a:r>
                      <a:r>
                        <a:rPr kumimoji="0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)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2%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(1,500</a:t>
                      </a:r>
                      <a:r>
                        <a:rPr kumimoji="0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명</a:t>
                      </a:r>
                      <a:r>
                        <a:rPr kumimoji="0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)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79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</a:tr>
              <a:tr h="5826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운영시설 수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4F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8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4F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11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4F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104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4F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4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4F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3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4F6"/>
                    </a:solidFill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운영형태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포괄적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위탁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포괄적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위탁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포괄적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위탁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민관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혼합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부분</a:t>
                      </a:r>
                    </a:p>
                    <a:p>
                      <a:pPr marL="342900" marR="0" lvl="0" indent="-3429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한컴 윤고딕 230" pitchFamily="18" charset="-127"/>
                          <a:sym typeface="굴림" pitchFamily="50" charset="-127"/>
                        </a:rPr>
                        <a:t>위탁</a:t>
                      </a:r>
                    </a:p>
                  </a:txBody>
                  <a:tcPr marL="91417" marR="91417" marT="45708" marB="45708" horzOverflow="overflow">
                    <a:lnL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1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C8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690563" y="555625"/>
            <a:ext cx="8061325" cy="61182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2. </a:t>
            </a:r>
            <a:r>
              <a:rPr lang="ko-KR" altLang="en-US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우리나라 민영교도소의 등장배경과 추진경과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3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▢ 등장배경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범죄문제 해결에 필요한 예산 확보의 어려움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- 1999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년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IMF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외환위기 등 국가경제의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어려움과 수용인원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급증에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따른</a:t>
            </a:r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교도소 신축 예산의 확보가 사실상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어려움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-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외환위기 당시 수용인원은 </a:t>
            </a:r>
            <a:r>
              <a:rPr lang="en-US" altLang="ko-KR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78,000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명으로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수용정원을 </a:t>
            </a:r>
            <a:r>
              <a:rPr lang="en-US" altLang="ko-KR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11,383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명 초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900" u="sng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과</a:t>
            </a:r>
            <a:r>
              <a:rPr lang="en-US" altLang="ko-KR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현재 수용인원</a:t>
            </a:r>
            <a:r>
              <a:rPr lang="en-US" altLang="ko-KR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(2013. 8) : 45,038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명</a:t>
            </a:r>
            <a:r>
              <a:rPr lang="en-US" altLang="ko-KR" sz="1900" u="sng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endParaRPr lang="en-US" altLang="ko-KR" sz="1000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○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교화 프로그램 적용 및 범죄문제 해결의 근본적 한계 봉착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과밀수용 및 열악한 처우에 따른 교화프로그램의 질적 하락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초래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출소자의 높은 재범률에 따른 심각한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사회문제화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100" b="1" dirty="0"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▢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한국교회의 민영교도소 설립 동기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○ 교도소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과밀수용 해소 및 민간의 효율적 운영기법 적용에 따른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국가경비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절감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헌신적인 자원봉사자에 의한 다양한 교정교화 프로그램 및 아가페 사랑의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ko-KR" altLang="en-US" sz="1900" u="sng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섬김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으로 수용자 및 가족에 대한 </a:t>
            </a:r>
            <a:r>
              <a:rPr lang="ko-KR" altLang="en-US" sz="19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내적변화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추구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>
                <a:solidFill>
                  <a:srgbClr val="FFFFFF"/>
                </a:solidFill>
                <a:latin typeface="Tahoma" pitchFamily="34" charset="0"/>
                <a:ea typeface="한컴 윤고딕 230" pitchFamily="18" charset="-127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90563" y="555625"/>
            <a:ext cx="8061325" cy="61182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sz="1900" b="1" dirty="0">
                <a:solidFill>
                  <a:srgbClr val="FFFFFF"/>
                </a:solidFill>
                <a:latin typeface="Lucida Sans Unicode" pitchFamily="34" charset="0"/>
                <a:ea typeface="굴림" pitchFamily="50" charset="-127"/>
                <a:cs typeface="Lucida Sans Unicode" pitchFamily="34" charset="0"/>
                <a:sym typeface="Lucida Sans Unicode" pitchFamily="34" charset="0"/>
              </a:rPr>
              <a:t>▢</a:t>
            </a:r>
            <a:r>
              <a:rPr lang="en-US" altLang="ko-KR" sz="27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▢</a:t>
            </a:r>
            <a:r>
              <a:rPr lang="en-US" altLang="ko-KR" sz="23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  <a:r>
              <a:rPr lang="ko-KR" altLang="en-US" sz="23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추진경과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</a:p>
          <a:p>
            <a:endParaRPr lang="ko-KR" altLang="en-US" sz="1900" b="1" dirty="0"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1995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.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공식 논의 시작</a:t>
            </a:r>
          </a:p>
          <a:p>
            <a:endParaRPr lang="ko-KR" altLang="en-US" sz="1900" b="1" dirty="0"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1999.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12. </a:t>
            </a:r>
            <a:r>
              <a:rPr lang="en-US" altLang="ko-KR" sz="1900" b="1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‘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민영교도소 등의 설치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․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운영에 관한 법률</a:t>
            </a:r>
            <a:r>
              <a:rPr lang="ko-KR" altLang="en-US" sz="1900" b="1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’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국회통과</a:t>
            </a:r>
          </a:p>
          <a:p>
            <a:endParaRPr lang="ko-KR" altLang="en-US" sz="1900" b="1" dirty="0"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2001.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6.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재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아가페 창립 </a:t>
            </a:r>
          </a:p>
          <a:p>
            <a:endParaRPr lang="ko-KR" altLang="en-US" sz="1900" b="1" dirty="0"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2003.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2.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재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아가페와 법무부 간 위탁계약 체결</a:t>
            </a:r>
          </a:p>
          <a:p>
            <a:endParaRPr lang="ko-KR" altLang="en-US" sz="1900" b="1" dirty="0"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2005~2010.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교화프로그램 시범운영 실시</a:t>
            </a:r>
          </a:p>
          <a:p>
            <a:endParaRPr lang="ko-KR" altLang="en-US" sz="1900" b="1" dirty="0"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2008.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  <a:r>
              <a:rPr lang="en-US" altLang="ko-KR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7. </a:t>
            </a:r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착공</a:t>
            </a:r>
            <a:r>
              <a:rPr lang="en-US" altLang="ko-KR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endParaRPr lang="en-US" altLang="ko-KR" sz="19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900" b="1" dirty="0"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2010. 12.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소망교도소 </a:t>
            </a:r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개소</a:t>
            </a:r>
            <a:endParaRPr lang="en-US" altLang="ko-KR" sz="19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Lucida Sans Unicode" pitchFamily="34" charset="0"/>
                <a:ea typeface="굴림" pitchFamily="50" charset="-127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690563" y="555625"/>
            <a:ext cx="8061325" cy="572930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3. </a:t>
            </a:r>
            <a:r>
              <a:rPr lang="ko-KR" altLang="en-US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소망교도소의 운영실태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일반현황</a:t>
            </a:r>
            <a:endParaRPr lang="en-US" altLang="ko-KR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ko-KR" altLang="en-US" sz="18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수용구분 등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수용대상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: </a:t>
            </a:r>
            <a:r>
              <a:rPr lang="ko-KR" altLang="en-US" sz="19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재범이하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징역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7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년 이하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잔여형기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년 이상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), 20~60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세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                   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성인남성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중 지원자 면접을 거쳐 법무부가 최종선별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-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제외대상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: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조직폭력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마약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공안사범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죄명구분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: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성범죄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(30%),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강도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살인 등 강력 범죄자 비율이 전체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            수용자의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60%.</a:t>
            </a: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endParaRPr lang="en-US" altLang="ko-KR" sz="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직원 및 자원봉사자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직원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: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소장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부소장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정책기획실 및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6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개과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120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여명 직원 근무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자원봉사자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158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명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교정교화 분야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148,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의료분야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10)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등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endParaRPr lang="en-US" altLang="ko-KR" sz="1900" dirty="0">
              <a:solidFill>
                <a:srgbClr val="FFFFFF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 algn="l">
              <a:lnSpc>
                <a:spcPct val="10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 smtClean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dirty="0" smtClean="0"/>
              <a:t> </a:t>
            </a:r>
            <a:r>
              <a:rPr lang="en-US" altLang="ko-KR" sz="1000" dirty="0" smtClean="0"/>
              <a:t>                   </a:t>
            </a:r>
            <a:r>
              <a:rPr lang="en-US" altLang="ko-KR" sz="1800" dirty="0" smtClean="0"/>
              <a:t>※</a:t>
            </a:r>
            <a: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</a:t>
            </a:r>
            <a:r>
              <a:rPr lang="ko-KR" altLang="en-US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전국 </a:t>
            </a:r>
            <a:r>
              <a:rPr lang="ko-KR" altLang="en-US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평균 </a:t>
            </a:r>
            <a:r>
              <a:rPr lang="ko-KR" altLang="en-US" sz="1800" b="1" dirty="0" err="1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재입소율</a:t>
            </a:r>
            <a:r>
              <a:rPr lang="ko-KR" altLang="en-US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</a:t>
            </a:r>
            <a: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22.3%(2011</a:t>
            </a:r>
            <a:r>
              <a:rPr lang="ko-KR" altLang="en-US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년  기준</a:t>
            </a:r>
            <a: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)</a:t>
            </a:r>
            <a:b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            </a:t>
            </a:r>
            <a:b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</a:t>
            </a:r>
            <a:r>
              <a:rPr lang="en-US" altLang="ko-KR" sz="18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     </a:t>
            </a:r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개소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년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8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개월에 불과하여 공시적인 통계로 인정받기는 미흡하나 당초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/>
            </a:r>
            <a:b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</a:b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  목표로  했던 재범률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4%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대 달성은 무난할 것으로 보임 </a:t>
            </a:r>
            <a:endParaRPr lang="en-US" altLang="ko-KR" sz="1800" b="1" dirty="0">
              <a:solidFill>
                <a:srgbClr val="1F76A3"/>
              </a:solidFill>
              <a:latin typeface="Lucida Sans Unicode" pitchFamily="34" charset="0"/>
              <a:cs typeface="Lucida Sans Unicode" pitchFamily="34" charset="0"/>
              <a:sym typeface="Lucida Sans Unicode" pitchFamily="34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641322" y="712768"/>
            <a:ext cx="8061325" cy="567533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소망교도소의 성과</a:t>
            </a:r>
            <a:endParaRPr lang="en-US" altLang="ko-KR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ko-KR" altLang="en-US" sz="1900" dirty="0" smtClean="0"/>
          </a:p>
          <a:p>
            <a:r>
              <a:rPr lang="en-US" altLang="ko-KR" sz="1900" dirty="0" smtClean="0"/>
              <a:t> </a:t>
            </a:r>
            <a:endParaRPr lang="ko-KR" altLang="en-US" sz="1900" dirty="0" smtClean="0"/>
          </a:p>
          <a:p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</a:t>
            </a:r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재범률 현황 </a:t>
            </a:r>
            <a:endParaRPr lang="ko-KR" altLang="en-US" sz="1900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2013. 8. 27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현재 출소자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228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명 중 </a:t>
            </a:r>
            <a:r>
              <a:rPr lang="ko-KR" altLang="en-US" sz="1900" dirty="0" err="1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재입소자는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명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dirty="0" err="1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재입소율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:0.9%)</a:t>
            </a:r>
          </a:p>
          <a:p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</a:t>
            </a:r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</a:t>
            </a:r>
          </a:p>
          <a:p>
            <a:endParaRPr lang="en-US" altLang="ko-KR" sz="1900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en-US" altLang="ko-KR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ko-KR" altLang="en-US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 smtClean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  <a:endParaRPr lang="en-US" altLang="ko-KR" sz="1000" b="1" dirty="0">
              <a:solidFill>
                <a:srgbClr val="1F76A3"/>
              </a:solidFill>
              <a:latin typeface="Lucida Sans Unicode" pitchFamily="34" charset="0"/>
              <a:cs typeface="Lucida Sans Unicode" pitchFamily="34" charset="0"/>
              <a:sym typeface="Lucida Sans Unicode" pitchFamily="34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641322" y="712768"/>
            <a:ext cx="8061325" cy="567533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성과원인 분석</a:t>
            </a:r>
            <a:endParaRPr lang="en-US" altLang="ko-KR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ko-KR" altLang="en-US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○ 비영리 교화중심의 민영교도소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외국의 경우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대부분 경제성을 추구하는 </a:t>
            </a:r>
            <a:r>
              <a:rPr lang="ko-KR" altLang="en-US" sz="19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영리형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민영교도소인 반면에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</a:t>
            </a: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한국의 민영교도소는 비영리 교화중심의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민영교도소</a:t>
            </a:r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</a:t>
            </a:r>
            <a:r>
              <a:rPr lang="en-US" altLang="ko-KR" sz="1900" dirty="0" smtClean="0"/>
              <a:t>※</a:t>
            </a:r>
            <a:r>
              <a:rPr lang="en-US" altLang="ko-KR" sz="19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</a:t>
            </a:r>
            <a:r>
              <a:rPr lang="ko-KR" altLang="en-US" sz="19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따라서 이윤을 남기지 않고 전액 교화에 투입</a:t>
            </a:r>
            <a:endParaRPr lang="en-US" altLang="ko-KR" sz="1900" b="1" dirty="0" smtClean="0">
              <a:solidFill>
                <a:srgbClr val="1F76A3"/>
              </a:solidFill>
              <a:latin typeface="Lucida Sans Unicode" pitchFamily="34" charset="0"/>
              <a:cs typeface="Lucida Sans Unicode" pitchFamily="34" charset="0"/>
              <a:sym typeface="Lucida Sans Unicode" pitchFamily="34" charset="0"/>
            </a:endParaRPr>
          </a:p>
          <a:p>
            <a:endParaRPr lang="en-US" altLang="ko-KR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○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개별화된 맞춤형 교육모델 적용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입소직후부터 모든 수용자의 개별 특성 파악을 통한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5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단계 맞춤형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교화모델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(IPIR)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적용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○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우수한 인적자원 보유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직원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자원봉사자</a:t>
            </a:r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</a:p>
          <a:p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각 분야별로 전문성을 겸비한 우수한 직원 확보 및 운영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헌신적인 양질의 자원봉사자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9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멘토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포함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참여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다양한 교화프로그램에 주도적 참여 ⇒ 출소 후까지 지속</a:t>
            </a:r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r>
              <a:rPr lang="en-US" altLang="ko-KR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- 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자발적 헌신과 아가페 사랑으로 수용자의 실질적 </a:t>
            </a:r>
            <a:r>
              <a:rPr lang="ko-KR" altLang="en-US" sz="19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내적변화에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기여</a:t>
            </a:r>
          </a:p>
          <a:p>
            <a:r>
              <a:rPr lang="ko-KR" altLang="en-US" sz="1900" dirty="0">
                <a:solidFill>
                  <a:srgbClr val="FFFFFF"/>
                </a:solidFill>
                <a:latin typeface="Tahoma" pitchFamily="34" charset="0"/>
                <a:ea typeface="한컴 윤고딕 230" pitchFamily="18" charset="-127"/>
              </a:rPr>
              <a:t>   </a:t>
            </a:r>
          </a:p>
          <a:p>
            <a:r>
              <a:rPr lang="ko-KR" altLang="en-US" sz="1900" b="1" dirty="0">
                <a:solidFill>
                  <a:srgbClr val="FFFFFF"/>
                </a:solidFill>
                <a:latin typeface="Lucida Sans Unicode" pitchFamily="34" charset="0"/>
                <a:ea typeface="굴림" pitchFamily="50" charset="-127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712760" y="498454"/>
            <a:ext cx="8269287" cy="18637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lIns="91417" tIns="45708" rIns="91417" bIns="45708" anchor="ctr"/>
          <a:lstStyle/>
          <a:p>
            <a:r>
              <a:rPr lang="en-US" altLang="ko-KR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4.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특화된 </a:t>
            </a:r>
            <a:r>
              <a:rPr lang="en-US" altLang="ko-KR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5</a:t>
            </a:r>
            <a:r>
              <a:rPr lang="ko-KR" altLang="en-US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단계 교육교화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시스템</a:t>
            </a:r>
            <a:endParaRPr lang="en-US" altLang="ko-KR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pPr algn="ctr"/>
            <a:r>
              <a:rPr lang="en-US" altLang="ko-KR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▢ IPIR(Individualized Programs for </a:t>
            </a:r>
            <a:r>
              <a:rPr lang="en-US" altLang="ko-KR" sz="1800" b="1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Innerchange</a:t>
            </a:r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and Restoration) </a:t>
            </a:r>
          </a:p>
          <a:p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○ </a:t>
            </a:r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개념</a:t>
            </a:r>
            <a:r>
              <a:rPr lang="en-US" altLang="ko-KR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: 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수용자의 실질적인 변화와 회복을 위해 수용자 개개인 특성에 맞도록 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       </a:t>
            </a:r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고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안</a:t>
            </a:r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된 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맞춤형 교육모델</a:t>
            </a:r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ctr"/>
            <a:r>
              <a:rPr lang="en-US" altLang="ko-KR" sz="1800" b="1" dirty="0">
                <a:solidFill>
                  <a:srgbClr val="FFFFFF"/>
                </a:solidFill>
                <a:latin typeface="Lucida Sans Unicode" pitchFamily="34" charset="0"/>
                <a:ea typeface="굴림" pitchFamily="50" charset="-127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grpSp>
        <p:nvGrpSpPr>
          <p:cNvPr id="9222" name="Group 6"/>
          <p:cNvGrpSpPr>
            <a:grpSpLocks/>
          </p:cNvGrpSpPr>
          <p:nvPr/>
        </p:nvGrpSpPr>
        <p:grpSpPr bwMode="auto">
          <a:xfrm>
            <a:off x="827088" y="1987550"/>
            <a:ext cx="7432675" cy="1006475"/>
            <a:chOff x="521" y="1252"/>
            <a:chExt cx="4682" cy="634"/>
          </a:xfrm>
        </p:grpSpPr>
        <p:sp>
          <p:nvSpPr>
            <p:cNvPr id="9223" name="AutoShape 7"/>
            <p:cNvSpPr>
              <a:spLocks noChangeArrowheads="1"/>
            </p:cNvSpPr>
            <p:nvPr/>
          </p:nvSpPr>
          <p:spPr bwMode="auto">
            <a:xfrm>
              <a:off x="521" y="1284"/>
              <a:ext cx="4630" cy="602"/>
            </a:xfrm>
            <a:prstGeom prst="roundRect">
              <a:avLst>
                <a:gd name="adj" fmla="val 1417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 w="37951" cmpd="sng">
              <a:solidFill>
                <a:srgbClr val="FFFFFF"/>
              </a:solidFill>
              <a:round/>
              <a:headEnd/>
              <a:tailEnd/>
            </a:ln>
            <a:effectLst>
              <a:outerShdw dist="134951" dir="2929384" algn="ctr" rotWithShape="0">
                <a:srgbClr val="000000">
                  <a:alpha val="50000"/>
                </a:srgbClr>
              </a:outerShdw>
            </a:effec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9224" name="Freeform 8"/>
            <p:cNvSpPr>
              <a:spLocks noChangeArrowheads="1"/>
            </p:cNvSpPr>
            <p:nvPr/>
          </p:nvSpPr>
          <p:spPr bwMode="auto">
            <a:xfrm>
              <a:off x="582" y="1316"/>
              <a:ext cx="280" cy="198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40"/>
                </a:cxn>
                <a:cxn ang="0">
                  <a:pos x="0" y="198"/>
                </a:cxn>
                <a:cxn ang="0">
                  <a:pos x="76" y="59"/>
                </a:cxn>
                <a:cxn ang="0">
                  <a:pos x="280" y="0"/>
                </a:cxn>
                <a:cxn ang="0">
                  <a:pos x="56" y="0"/>
                </a:cxn>
              </a:cxnLst>
              <a:rect l="0" t="0" r="r" b="b"/>
              <a:pathLst>
                <a:path w="284" h="201">
                  <a:moveTo>
                    <a:pt x="56" y="0"/>
                  </a:moveTo>
                  <a:cubicBezTo>
                    <a:pt x="25" y="0"/>
                    <a:pt x="0" y="18"/>
                    <a:pt x="0" y="40"/>
                  </a:cubicBezTo>
                  <a:lnTo>
                    <a:pt x="0" y="198"/>
                  </a:lnTo>
                  <a:cubicBezTo>
                    <a:pt x="12" y="201"/>
                    <a:pt x="5" y="104"/>
                    <a:pt x="76" y="59"/>
                  </a:cubicBezTo>
                  <a:cubicBezTo>
                    <a:pt x="147" y="13"/>
                    <a:pt x="284" y="10"/>
                    <a:pt x="280" y="0"/>
                  </a:cubicBezTo>
                  <a:lnTo>
                    <a:pt x="56" y="0"/>
                  </a:lnTo>
                </a:path>
              </a:pathLst>
            </a:custGeom>
            <a:blipFill dpi="0" rotWithShape="0">
              <a:blip r:embed="rId3"/>
              <a:srcRect/>
              <a:stretch>
                <a:fillRect/>
              </a:stretch>
            </a:blipFill>
            <a:ln w="9525" cmpd="sng">
              <a:noFill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9225" name="Rectangle 9"/>
            <p:cNvSpPr>
              <a:spLocks noChangeArrowheads="1"/>
            </p:cNvSpPr>
            <p:nvPr/>
          </p:nvSpPr>
          <p:spPr bwMode="white">
            <a:xfrm>
              <a:off x="611" y="1252"/>
              <a:ext cx="4592" cy="6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lIns="91417" tIns="45708" rIns="91417" bIns="45708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900" b="1" dirty="0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입소 → 수용생활 →출소 및 </a:t>
              </a:r>
              <a:r>
                <a:rPr lang="ko-KR" altLang="en-US" sz="1900" b="1" dirty="0" err="1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사회내</a:t>
              </a:r>
              <a:r>
                <a:rPr lang="ko-KR" altLang="en-US" sz="1900" b="1" dirty="0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 정착에까지 개인별 특성에 따라 일관성 있는 교육 프로그램 수립 시행</a:t>
              </a:r>
            </a:p>
          </p:txBody>
        </p:sp>
      </p:grp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682625" y="3232150"/>
            <a:ext cx="8061325" cy="392113"/>
          </a:xfrm>
          <a:prstGeom prst="rect">
            <a:avLst/>
          </a:prstGeom>
          <a:noFill/>
          <a:ln w="9487" cmpd="sng">
            <a:noFill/>
            <a:miter lim="800000"/>
            <a:headEnd/>
            <a:tailEnd/>
          </a:ln>
          <a:effectLst/>
        </p:spPr>
        <p:txBody>
          <a:bodyPr lIns="91417" tIns="45708" rIns="91417" bIns="45708">
            <a:spAutoFit/>
          </a:bodyPr>
          <a:lstStyle/>
          <a:p>
            <a:r>
              <a:rPr lang="en-US" altLang="ko-KR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1</a:t>
            </a:r>
            <a:r>
              <a:rPr lang="ko-KR" altLang="en-US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단계           </a:t>
            </a:r>
            <a:r>
              <a:rPr lang="en-US" altLang="ko-KR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2</a:t>
            </a:r>
            <a:r>
              <a:rPr lang="ko-KR" altLang="en-US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단계              </a:t>
            </a:r>
            <a:r>
              <a:rPr lang="en-US" altLang="ko-KR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3</a:t>
            </a:r>
            <a:r>
              <a:rPr lang="ko-KR" altLang="en-US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단계                  </a:t>
            </a:r>
            <a:r>
              <a:rPr lang="en-US" altLang="ko-KR" sz="2000" b="1">
                <a:solidFill>
                  <a:srgbClr val="0070C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4</a:t>
            </a:r>
            <a:r>
              <a:rPr lang="ko-KR" altLang="en-US" sz="2000" b="1">
                <a:solidFill>
                  <a:srgbClr val="0070C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단계              </a:t>
            </a:r>
            <a:r>
              <a:rPr lang="en-US" altLang="ko-KR" sz="2000" b="1">
                <a:solidFill>
                  <a:srgbClr val="0070C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5</a:t>
            </a:r>
            <a:r>
              <a:rPr lang="ko-KR" altLang="en-US" sz="2000" b="1">
                <a:solidFill>
                  <a:srgbClr val="0070C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단계</a:t>
            </a:r>
          </a:p>
        </p:txBody>
      </p:sp>
      <p:grpSp>
        <p:nvGrpSpPr>
          <p:cNvPr id="9227" name="Group 11"/>
          <p:cNvGrpSpPr>
            <a:grpSpLocks/>
          </p:cNvGrpSpPr>
          <p:nvPr/>
        </p:nvGrpSpPr>
        <p:grpSpPr bwMode="auto">
          <a:xfrm>
            <a:off x="538163" y="3900488"/>
            <a:ext cx="7845425" cy="2260600"/>
            <a:chOff x="339" y="2457"/>
            <a:chExt cx="4942" cy="1424"/>
          </a:xfrm>
        </p:grpSpPr>
        <p:grpSp>
          <p:nvGrpSpPr>
            <p:cNvPr id="9228" name="Group 12"/>
            <p:cNvGrpSpPr>
              <a:grpSpLocks/>
            </p:cNvGrpSpPr>
            <p:nvPr/>
          </p:nvGrpSpPr>
          <p:grpSpPr bwMode="auto">
            <a:xfrm>
              <a:off x="339" y="2608"/>
              <a:ext cx="567" cy="680"/>
              <a:chOff x="339" y="2608"/>
              <a:chExt cx="567" cy="680"/>
            </a:xfrm>
          </p:grpSpPr>
          <p:sp>
            <p:nvSpPr>
              <p:cNvPr id="9229" name="AutoShape 13"/>
              <p:cNvSpPr>
                <a:spLocks noChangeArrowheads="1"/>
              </p:cNvSpPr>
              <p:nvPr/>
            </p:nvSpPr>
            <p:spPr bwMode="auto">
              <a:xfrm>
                <a:off x="380" y="2608"/>
                <a:ext cx="451" cy="680"/>
              </a:xfrm>
              <a:prstGeom prst="roundRect">
                <a:avLst>
                  <a:gd name="adj" fmla="val 10889"/>
                </a:avLst>
              </a:prstGeom>
              <a:solidFill>
                <a:srgbClr val="D6D7F7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30" name="Rectangle 14"/>
              <p:cNvSpPr>
                <a:spLocks noChangeArrowheads="1"/>
              </p:cNvSpPr>
              <p:nvPr/>
            </p:nvSpPr>
            <p:spPr bwMode="white">
              <a:xfrm>
                <a:off x="339" y="2612"/>
                <a:ext cx="567" cy="66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ea typeface="굴림" pitchFamily="50" charset="-127"/>
                  </a:rPr>
                  <a:t>변화로의 첫걸음</a:t>
                </a:r>
              </a:p>
              <a:p>
                <a:pPr algn="ctr"/>
                <a:r>
                  <a:rPr lang="en-US" altLang="ko-KR" sz="1500" b="1">
                    <a:solidFill>
                      <a:srgbClr val="000000"/>
                    </a:solidFill>
                    <a:ea typeface="굴림" pitchFamily="50" charset="-127"/>
                  </a:rPr>
                  <a:t>(2</a:t>
                </a:r>
                <a:r>
                  <a:rPr lang="ko-KR" altLang="en-US" sz="1500" b="1">
                    <a:solidFill>
                      <a:srgbClr val="000000"/>
                    </a:solidFill>
                    <a:ea typeface="굴림" pitchFamily="50" charset="-127"/>
                  </a:rPr>
                  <a:t>주</a:t>
                </a:r>
                <a:r>
                  <a:rPr lang="en-US" altLang="ko-KR" sz="1500" b="1">
                    <a:solidFill>
                      <a:srgbClr val="000000"/>
                    </a:solidFill>
                    <a:ea typeface="굴림" pitchFamily="50" charset="-127"/>
                  </a:rPr>
                  <a:t>)</a:t>
                </a:r>
              </a:p>
            </p:txBody>
          </p:sp>
        </p:grpSp>
        <p:sp>
          <p:nvSpPr>
            <p:cNvPr id="9231" name="AutoShape 15"/>
            <p:cNvSpPr>
              <a:spLocks noChangeArrowheads="1"/>
            </p:cNvSpPr>
            <p:nvPr/>
          </p:nvSpPr>
          <p:spPr bwMode="auto">
            <a:xfrm>
              <a:off x="906" y="2886"/>
              <a:ext cx="324" cy="186"/>
            </a:xfrm>
            <a:prstGeom prst="rightArrow">
              <a:avLst>
                <a:gd name="adj1" fmla="val 50000"/>
                <a:gd name="adj2" fmla="val 49855"/>
              </a:avLst>
            </a:prstGeom>
            <a:solidFill>
              <a:srgbClr val="337CD6"/>
            </a:solidFill>
            <a:ln w="18975" cmpd="sng">
              <a:solidFill>
                <a:srgbClr val="255A9C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9232" name="AutoShape 16"/>
            <p:cNvSpPr>
              <a:spLocks noChangeArrowheads="1"/>
            </p:cNvSpPr>
            <p:nvPr/>
          </p:nvSpPr>
          <p:spPr bwMode="auto">
            <a:xfrm>
              <a:off x="4338" y="2883"/>
              <a:ext cx="324" cy="186"/>
            </a:xfrm>
            <a:prstGeom prst="rightArrow">
              <a:avLst>
                <a:gd name="adj1" fmla="val 50000"/>
                <a:gd name="adj2" fmla="val 49855"/>
              </a:avLst>
            </a:prstGeom>
            <a:solidFill>
              <a:srgbClr val="337CD6"/>
            </a:solidFill>
            <a:ln w="18975" cmpd="sng">
              <a:solidFill>
                <a:srgbClr val="255A9C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grpSp>
          <p:nvGrpSpPr>
            <p:cNvPr id="9236" name="Group 20"/>
            <p:cNvGrpSpPr>
              <a:grpSpLocks/>
            </p:cNvGrpSpPr>
            <p:nvPr/>
          </p:nvGrpSpPr>
          <p:grpSpPr bwMode="auto">
            <a:xfrm>
              <a:off x="1838" y="2608"/>
              <a:ext cx="446" cy="1066"/>
              <a:chOff x="1838" y="2608"/>
              <a:chExt cx="446" cy="1066"/>
            </a:xfrm>
          </p:grpSpPr>
          <p:cxnSp>
            <p:nvCxnSpPr>
              <p:cNvPr id="9237" name="AutoShape 21"/>
              <p:cNvCxnSpPr>
                <a:cxnSpLocks noChangeShapeType="1"/>
              </p:cNvCxnSpPr>
              <p:nvPr/>
            </p:nvCxnSpPr>
            <p:spPr bwMode="auto">
              <a:xfrm flipV="1">
                <a:off x="1838" y="2608"/>
                <a:ext cx="442" cy="340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9238" name="AutoShape 22"/>
              <p:cNvCxnSpPr>
                <a:cxnSpLocks noChangeShapeType="1"/>
              </p:cNvCxnSpPr>
              <p:nvPr/>
            </p:nvCxnSpPr>
            <p:spPr bwMode="auto">
              <a:xfrm>
                <a:off x="1838" y="2948"/>
                <a:ext cx="442" cy="726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9239" name="AutoShape 23"/>
              <p:cNvCxnSpPr>
                <a:cxnSpLocks noChangeShapeType="1"/>
              </p:cNvCxnSpPr>
              <p:nvPr/>
            </p:nvCxnSpPr>
            <p:spPr bwMode="auto">
              <a:xfrm>
                <a:off x="1838" y="2948"/>
                <a:ext cx="446" cy="1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9240" name="AutoShape 24"/>
              <p:cNvCxnSpPr>
                <a:cxnSpLocks noChangeShapeType="1"/>
              </p:cNvCxnSpPr>
              <p:nvPr/>
            </p:nvCxnSpPr>
            <p:spPr bwMode="auto">
              <a:xfrm>
                <a:off x="1838" y="2948"/>
                <a:ext cx="442" cy="340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</p:grpSp>
        <p:grpSp>
          <p:nvGrpSpPr>
            <p:cNvPr id="9241" name="Group 25"/>
            <p:cNvGrpSpPr>
              <a:grpSpLocks/>
            </p:cNvGrpSpPr>
            <p:nvPr/>
          </p:nvGrpSpPr>
          <p:grpSpPr bwMode="auto">
            <a:xfrm>
              <a:off x="3026" y="2608"/>
              <a:ext cx="513" cy="1066"/>
              <a:chOff x="3026" y="2608"/>
              <a:chExt cx="513" cy="1066"/>
            </a:xfrm>
          </p:grpSpPr>
          <p:cxnSp>
            <p:nvCxnSpPr>
              <p:cNvPr id="9242" name="AutoShape 26"/>
              <p:cNvCxnSpPr>
                <a:cxnSpLocks noChangeShapeType="1"/>
              </p:cNvCxnSpPr>
              <p:nvPr/>
            </p:nvCxnSpPr>
            <p:spPr bwMode="auto">
              <a:xfrm>
                <a:off x="3026" y="2608"/>
                <a:ext cx="513" cy="371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9243" name="AutoShape 27"/>
              <p:cNvCxnSpPr>
                <a:cxnSpLocks noChangeShapeType="1"/>
              </p:cNvCxnSpPr>
              <p:nvPr/>
            </p:nvCxnSpPr>
            <p:spPr bwMode="auto">
              <a:xfrm>
                <a:off x="3029" y="2948"/>
                <a:ext cx="510" cy="31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9244" name="AutoShape 28"/>
              <p:cNvCxnSpPr>
                <a:cxnSpLocks noChangeShapeType="1"/>
              </p:cNvCxnSpPr>
              <p:nvPr/>
            </p:nvCxnSpPr>
            <p:spPr bwMode="auto">
              <a:xfrm flipV="1">
                <a:off x="3026" y="2979"/>
                <a:ext cx="513" cy="309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9245" name="AutoShape 29"/>
              <p:cNvCxnSpPr>
                <a:cxnSpLocks noChangeShapeType="1"/>
              </p:cNvCxnSpPr>
              <p:nvPr/>
            </p:nvCxnSpPr>
            <p:spPr bwMode="auto">
              <a:xfrm flipV="1">
                <a:off x="3026" y="2979"/>
                <a:ext cx="513" cy="695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</p:grpSp>
        <p:grpSp>
          <p:nvGrpSpPr>
            <p:cNvPr id="9246" name="Group 30"/>
            <p:cNvGrpSpPr>
              <a:grpSpLocks/>
            </p:cNvGrpSpPr>
            <p:nvPr/>
          </p:nvGrpSpPr>
          <p:grpSpPr bwMode="auto">
            <a:xfrm>
              <a:off x="1201" y="2457"/>
              <a:ext cx="733" cy="978"/>
              <a:chOff x="1201" y="2457"/>
              <a:chExt cx="733" cy="978"/>
            </a:xfrm>
          </p:grpSpPr>
          <p:sp>
            <p:nvSpPr>
              <p:cNvPr id="9247" name="AutoShape 31"/>
              <p:cNvSpPr>
                <a:spLocks noChangeArrowheads="1"/>
              </p:cNvSpPr>
              <p:nvPr/>
            </p:nvSpPr>
            <p:spPr bwMode="auto">
              <a:xfrm>
                <a:off x="1246" y="2515"/>
                <a:ext cx="588" cy="920"/>
              </a:xfrm>
              <a:prstGeom prst="roundRect">
                <a:avLst>
                  <a:gd name="adj" fmla="val 10889"/>
                </a:avLst>
              </a:prstGeom>
              <a:solidFill>
                <a:srgbClr val="D6D6FF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48" name="Rectangle 32"/>
              <p:cNvSpPr>
                <a:spLocks noChangeArrowheads="1"/>
              </p:cNvSpPr>
              <p:nvPr/>
            </p:nvSpPr>
            <p:spPr bwMode="white">
              <a:xfrm>
                <a:off x="1201" y="2457"/>
                <a:ext cx="733" cy="96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en-US" altLang="ko-KR" sz="2000" b="1">
                    <a:solidFill>
                      <a:srgbClr val="000000"/>
                    </a:solidFill>
                    <a:latin typeface="바탕"/>
                    <a:ea typeface="함초롬돋움" pitchFamily="18" charset="-127"/>
                    <a:cs typeface="함초롬돋움" pitchFamily="18" charset="-127"/>
                  </a:rPr>
                  <a:t>‘</a:t>
                </a:r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여럿이 </a:t>
                </a:r>
              </a:p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함께</a:t>
                </a:r>
                <a:r>
                  <a:rPr lang="ko-KR" altLang="en-US" sz="2000" b="1">
                    <a:solidFill>
                      <a:srgbClr val="000000"/>
                    </a:solidFill>
                    <a:latin typeface="바탕"/>
                    <a:ea typeface="함초롬돋움" pitchFamily="18" charset="-127"/>
                    <a:cs typeface="함초롬돋움" pitchFamily="18" charset="-127"/>
                  </a:rPr>
                  <a:t>’</a:t>
                </a:r>
                <a:endParaRPr lang="ko-KR" altLang="en-US" sz="2000" b="1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endParaRPr>
              </a:p>
              <a:p>
                <a:pPr algn="ctr"/>
                <a:endParaRPr lang="ko-KR" altLang="en-US" sz="800" b="1">
                  <a:solidFill>
                    <a:srgbClr val="000000"/>
                  </a:solidFill>
                  <a:latin typeface="Lucida Sans Unicode" pitchFamily="34" charset="0"/>
                  <a:ea typeface="굴림" pitchFamily="50" charset="-127"/>
                  <a:cs typeface="Lucida Sans Unicode" pitchFamily="34" charset="0"/>
                  <a:sym typeface="Lucida Sans Unicode" pitchFamily="34" charset="0"/>
                </a:endParaRPr>
              </a:p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인성</a:t>
                </a:r>
              </a:p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교육</a:t>
                </a:r>
              </a:p>
              <a:p>
                <a:pPr algn="ctr"/>
                <a:r>
                  <a:rPr lang="en-US" altLang="ko-KR" sz="15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(8</a:t>
                </a:r>
                <a:r>
                  <a:rPr lang="ko-KR" altLang="en-US" sz="15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개월</a:t>
                </a:r>
                <a:r>
                  <a:rPr lang="en-US" altLang="ko-KR" sz="15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)</a:t>
                </a:r>
              </a:p>
            </p:txBody>
          </p:sp>
        </p:grpSp>
        <p:grpSp>
          <p:nvGrpSpPr>
            <p:cNvPr id="9252" name="Group 36"/>
            <p:cNvGrpSpPr>
              <a:grpSpLocks/>
            </p:cNvGrpSpPr>
            <p:nvPr/>
          </p:nvGrpSpPr>
          <p:grpSpPr bwMode="auto">
            <a:xfrm>
              <a:off x="2203" y="2476"/>
              <a:ext cx="931" cy="256"/>
              <a:chOff x="2203" y="2476"/>
              <a:chExt cx="931" cy="256"/>
            </a:xfrm>
          </p:grpSpPr>
          <p:sp>
            <p:nvSpPr>
              <p:cNvPr id="9253" name="AutoShape 37"/>
              <p:cNvSpPr>
                <a:spLocks noChangeArrowheads="1"/>
              </p:cNvSpPr>
              <p:nvPr/>
            </p:nvSpPr>
            <p:spPr bwMode="auto">
              <a:xfrm>
                <a:off x="2280" y="2484"/>
                <a:ext cx="746" cy="248"/>
              </a:xfrm>
              <a:prstGeom prst="roundRect">
                <a:avLst>
                  <a:gd name="adj" fmla="val 3611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54" name="Rectangle 38"/>
              <p:cNvSpPr>
                <a:spLocks noChangeArrowheads="1"/>
              </p:cNvSpPr>
              <p:nvPr/>
            </p:nvSpPr>
            <p:spPr bwMode="white">
              <a:xfrm>
                <a:off x="2203" y="2476"/>
                <a:ext cx="931" cy="2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직업훈련</a:t>
                </a:r>
              </a:p>
            </p:txBody>
          </p:sp>
        </p:grpSp>
        <p:grpSp>
          <p:nvGrpSpPr>
            <p:cNvPr id="9255" name="Group 39"/>
            <p:cNvGrpSpPr>
              <a:grpSpLocks/>
            </p:cNvGrpSpPr>
            <p:nvPr/>
          </p:nvGrpSpPr>
          <p:grpSpPr bwMode="auto">
            <a:xfrm>
              <a:off x="2203" y="2824"/>
              <a:ext cx="931" cy="263"/>
              <a:chOff x="2203" y="2824"/>
              <a:chExt cx="931" cy="263"/>
            </a:xfrm>
          </p:grpSpPr>
          <p:sp>
            <p:nvSpPr>
              <p:cNvPr id="9256" name="AutoShape 40"/>
              <p:cNvSpPr>
                <a:spLocks noChangeArrowheads="1"/>
              </p:cNvSpPr>
              <p:nvPr/>
            </p:nvSpPr>
            <p:spPr bwMode="auto">
              <a:xfrm>
                <a:off x="2284" y="2824"/>
                <a:ext cx="745" cy="248"/>
              </a:xfrm>
              <a:prstGeom prst="roundRect">
                <a:avLst>
                  <a:gd name="adj" fmla="val 3611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57" name="Rectangle 41"/>
              <p:cNvSpPr>
                <a:spLocks noChangeArrowheads="1"/>
              </p:cNvSpPr>
              <p:nvPr/>
            </p:nvSpPr>
            <p:spPr bwMode="white">
              <a:xfrm>
                <a:off x="2203" y="2839"/>
                <a:ext cx="931" cy="2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소내공장</a:t>
                </a:r>
              </a:p>
            </p:txBody>
          </p:sp>
        </p:grpSp>
        <p:grpSp>
          <p:nvGrpSpPr>
            <p:cNvPr id="9258" name="Group 42"/>
            <p:cNvGrpSpPr>
              <a:grpSpLocks/>
            </p:cNvGrpSpPr>
            <p:nvPr/>
          </p:nvGrpSpPr>
          <p:grpSpPr bwMode="auto">
            <a:xfrm>
              <a:off x="2203" y="3156"/>
              <a:ext cx="931" cy="256"/>
              <a:chOff x="2203" y="3156"/>
              <a:chExt cx="931" cy="256"/>
            </a:xfrm>
          </p:grpSpPr>
          <p:sp>
            <p:nvSpPr>
              <p:cNvPr id="9259" name="AutoShape 43"/>
              <p:cNvSpPr>
                <a:spLocks noChangeArrowheads="1"/>
              </p:cNvSpPr>
              <p:nvPr/>
            </p:nvSpPr>
            <p:spPr bwMode="auto">
              <a:xfrm>
                <a:off x="2280" y="3164"/>
                <a:ext cx="746" cy="248"/>
              </a:xfrm>
              <a:prstGeom prst="roundRect">
                <a:avLst>
                  <a:gd name="adj" fmla="val 3611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60" name="Rectangle 44"/>
              <p:cNvSpPr>
                <a:spLocks noChangeArrowheads="1"/>
              </p:cNvSpPr>
              <p:nvPr/>
            </p:nvSpPr>
            <p:spPr bwMode="white">
              <a:xfrm>
                <a:off x="2203" y="3156"/>
                <a:ext cx="931" cy="2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소내학교</a:t>
                </a:r>
              </a:p>
            </p:txBody>
          </p:sp>
        </p:grpSp>
        <p:grpSp>
          <p:nvGrpSpPr>
            <p:cNvPr id="9261" name="Group 45"/>
            <p:cNvGrpSpPr>
              <a:grpSpLocks/>
            </p:cNvGrpSpPr>
            <p:nvPr/>
          </p:nvGrpSpPr>
          <p:grpSpPr bwMode="auto">
            <a:xfrm>
              <a:off x="2203" y="3440"/>
              <a:ext cx="931" cy="441"/>
              <a:chOff x="2203" y="3440"/>
              <a:chExt cx="931" cy="441"/>
            </a:xfrm>
          </p:grpSpPr>
          <p:sp>
            <p:nvSpPr>
              <p:cNvPr id="9262" name="AutoShape 46"/>
              <p:cNvSpPr>
                <a:spLocks noChangeArrowheads="1"/>
              </p:cNvSpPr>
              <p:nvPr/>
            </p:nvSpPr>
            <p:spPr bwMode="auto">
              <a:xfrm>
                <a:off x="2280" y="3504"/>
                <a:ext cx="746" cy="340"/>
              </a:xfrm>
              <a:prstGeom prst="roundRect">
                <a:avLst>
                  <a:gd name="adj" fmla="val 4963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63" name="Rectangle 47"/>
              <p:cNvSpPr>
                <a:spLocks noChangeArrowheads="1"/>
              </p:cNvSpPr>
              <p:nvPr/>
            </p:nvSpPr>
            <p:spPr bwMode="white">
              <a:xfrm>
                <a:off x="2203" y="3440"/>
                <a:ext cx="931" cy="44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문화</a:t>
                </a:r>
                <a:r>
                  <a:rPr lang="en-US" altLang="ko-KR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,</a:t>
                </a:r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교양</a:t>
                </a:r>
              </a:p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취미활동</a:t>
                </a:r>
              </a:p>
            </p:txBody>
          </p:sp>
        </p:grpSp>
        <p:grpSp>
          <p:nvGrpSpPr>
            <p:cNvPr id="9264" name="Group 48"/>
            <p:cNvGrpSpPr>
              <a:grpSpLocks/>
            </p:cNvGrpSpPr>
            <p:nvPr/>
          </p:nvGrpSpPr>
          <p:grpSpPr bwMode="auto">
            <a:xfrm>
              <a:off x="3453" y="2567"/>
              <a:ext cx="932" cy="788"/>
              <a:chOff x="3453" y="2567"/>
              <a:chExt cx="932" cy="788"/>
            </a:xfrm>
          </p:grpSpPr>
          <p:sp>
            <p:nvSpPr>
              <p:cNvPr id="9268" name="AutoShape 52"/>
              <p:cNvSpPr>
                <a:spLocks noChangeArrowheads="1"/>
              </p:cNvSpPr>
              <p:nvPr/>
            </p:nvSpPr>
            <p:spPr bwMode="auto">
              <a:xfrm>
                <a:off x="3534" y="2607"/>
                <a:ext cx="745" cy="736"/>
              </a:xfrm>
              <a:prstGeom prst="roundRect">
                <a:avLst>
                  <a:gd name="adj" fmla="val 10745"/>
                </a:avLst>
              </a:prstGeom>
              <a:solidFill>
                <a:srgbClr val="F4F9FF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69" name="Rectangle 53"/>
              <p:cNvSpPr>
                <a:spLocks noChangeArrowheads="1"/>
              </p:cNvSpPr>
              <p:nvPr/>
            </p:nvSpPr>
            <p:spPr bwMode="white">
              <a:xfrm>
                <a:off x="3453" y="2567"/>
                <a:ext cx="932" cy="78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en-US" altLang="ko-KR" sz="2000" b="1">
                    <a:solidFill>
                      <a:srgbClr val="000000"/>
                    </a:solidFill>
                    <a:latin typeface="바탕"/>
                    <a:ea typeface="함초롬돋움" pitchFamily="18" charset="-127"/>
                    <a:cs typeface="함초롬돋움" pitchFamily="18" charset="-127"/>
                  </a:rPr>
                  <a:t>‘</a:t>
                </a:r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레인보우</a:t>
                </a:r>
                <a:r>
                  <a:rPr lang="ko-KR" altLang="en-US" sz="2000" b="1">
                    <a:solidFill>
                      <a:srgbClr val="000000"/>
                    </a:solidFill>
                    <a:latin typeface="바탕"/>
                    <a:ea typeface="함초롬돋움" pitchFamily="18" charset="-127"/>
                    <a:cs typeface="함초롬돋움" pitchFamily="18" charset="-127"/>
                  </a:rPr>
                  <a:t>’</a:t>
                </a:r>
                <a:endParaRPr lang="ko-KR" altLang="en-US" sz="2000" b="1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endParaRPr>
              </a:p>
              <a:p>
                <a:pPr algn="ctr"/>
                <a:endParaRPr lang="ko-KR" altLang="en-US" sz="800" b="1">
                  <a:solidFill>
                    <a:srgbClr val="000000"/>
                  </a:solidFill>
                  <a:latin typeface="Lucida Sans Unicode" pitchFamily="34" charset="0"/>
                  <a:ea typeface="굴림" pitchFamily="50" charset="-127"/>
                  <a:cs typeface="Lucida Sans Unicode" pitchFamily="34" charset="0"/>
                  <a:sym typeface="Lucida Sans Unicode" pitchFamily="34" charset="0"/>
                </a:endParaRPr>
              </a:p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출소 전</a:t>
                </a:r>
              </a:p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교육</a:t>
                </a:r>
              </a:p>
              <a:p>
                <a:pPr algn="ctr"/>
                <a:r>
                  <a:rPr lang="en-US" altLang="ko-KR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(3</a:t>
                </a:r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개월전</a:t>
                </a:r>
                <a:r>
                  <a:rPr lang="en-US" altLang="ko-KR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)</a:t>
                </a:r>
              </a:p>
            </p:txBody>
          </p:sp>
        </p:grpSp>
        <p:grpSp>
          <p:nvGrpSpPr>
            <p:cNvPr id="9270" name="Group 54"/>
            <p:cNvGrpSpPr>
              <a:grpSpLocks/>
            </p:cNvGrpSpPr>
            <p:nvPr/>
          </p:nvGrpSpPr>
          <p:grpSpPr bwMode="auto">
            <a:xfrm>
              <a:off x="4684" y="2657"/>
              <a:ext cx="597" cy="633"/>
              <a:chOff x="4684" y="2657"/>
              <a:chExt cx="597" cy="633"/>
            </a:xfrm>
          </p:grpSpPr>
          <p:sp>
            <p:nvSpPr>
              <p:cNvPr id="9271" name="AutoShape 55"/>
              <p:cNvSpPr>
                <a:spLocks noChangeArrowheads="1"/>
              </p:cNvSpPr>
              <p:nvPr/>
            </p:nvSpPr>
            <p:spPr bwMode="auto">
              <a:xfrm>
                <a:off x="4699" y="2699"/>
                <a:ext cx="514" cy="557"/>
              </a:xfrm>
              <a:prstGeom prst="roundRect">
                <a:avLst>
                  <a:gd name="adj" fmla="val 10889"/>
                </a:avLst>
              </a:prstGeom>
              <a:solidFill>
                <a:srgbClr val="E0FCC5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9272" name="Rectangle 56"/>
              <p:cNvSpPr>
                <a:spLocks noChangeArrowheads="1"/>
              </p:cNvSpPr>
              <p:nvPr/>
            </p:nvSpPr>
            <p:spPr bwMode="white">
              <a:xfrm>
                <a:off x="4684" y="2657"/>
                <a:ext cx="597" cy="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사회내</a:t>
                </a:r>
              </a:p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정착</a:t>
                </a:r>
              </a:p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지원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white">
          <a:xfrm>
            <a:off x="538163" y="503239"/>
            <a:ext cx="8350250" cy="33547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17" tIns="45708" rIns="91417" bIns="45708">
            <a:spAutoFit/>
          </a:bodyPr>
          <a:lstStyle/>
          <a:p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단계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변화로의 첫걸음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; 2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주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</a:p>
          <a:p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입소 </a:t>
            </a:r>
            <a:r>
              <a:rPr lang="ko-KR" altLang="en-US" sz="1800" b="1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환영식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및 오리엔테이션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성격검사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타임캡슐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특강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대화법 등 다양한 교화 프로그램 실시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endParaRPr lang="en-US" altLang="ko-KR" sz="1800" b="1" dirty="0"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▢ 2</a:t>
            </a:r>
            <a:r>
              <a:rPr lang="ko-KR" altLang="en-US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단계</a:t>
            </a:r>
            <a:r>
              <a:rPr lang="en-US" altLang="ko-KR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기초</a:t>
            </a:r>
            <a:r>
              <a:rPr lang="en-US" altLang="ko-KR" sz="2100" b="1" dirty="0" smtClean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·</a:t>
            </a:r>
            <a:r>
              <a:rPr lang="ko-KR" altLang="en-US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집중인성교육</a:t>
            </a:r>
            <a:r>
              <a:rPr lang="en-US" altLang="ko-KR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; 8</a:t>
            </a:r>
            <a:r>
              <a:rPr lang="ko-KR" altLang="en-US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개월</a:t>
            </a:r>
            <a:r>
              <a:rPr lang="en-US" altLang="ko-KR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</a:p>
          <a:p>
            <a:r>
              <a:rPr lang="en-US" altLang="ko-KR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</a:t>
            </a:r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기초인성교육 </a:t>
            </a:r>
          </a:p>
          <a:p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소내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텃밭을 통해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</a:t>
            </a:r>
            <a:r>
              <a:rPr lang="en-US" altLang="ko-KR" sz="1800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‘</a:t>
            </a:r>
            <a:r>
              <a:rPr lang="ko-KR" altLang="en-US" sz="18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땀흘림</a:t>
            </a:r>
            <a:r>
              <a:rPr lang="ko-KR" altLang="en-US" sz="1800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’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과 건전한 노동을 통한 정서 순화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 </a:t>
            </a:r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</a:p>
          <a:p>
            <a:endParaRPr lang="en-US" altLang="ko-KR" sz="500" b="1" dirty="0"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○ 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집중인성교육  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개인 특성을 고려하여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6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개월간 실시하는 다양하고 집중적인</a:t>
            </a:r>
            <a:r>
              <a:rPr lang="ko-KR" altLang="en-US" sz="18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교육과정</a:t>
            </a:r>
            <a:r>
              <a:rPr lang="en-US" altLang="ko-KR" sz="18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. </a:t>
            </a:r>
          </a:p>
          <a:p>
            <a:r>
              <a:rPr lang="en-US" altLang="ko-KR" sz="18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</a:t>
            </a:r>
          </a:p>
          <a:p>
            <a:r>
              <a:rPr lang="en-US" altLang="ko-KR" sz="1800" b="1" dirty="0">
                <a:solidFill>
                  <a:srgbClr val="FFFFFF"/>
                </a:solidFill>
                <a:latin typeface="Tahoma" pitchFamily="34" charset="0"/>
                <a:ea typeface="한컴 윤고딕 230" pitchFamily="18" charset="-127"/>
              </a:rPr>
              <a:t>   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white">
          <a:xfrm>
            <a:off x="427008" y="3355974"/>
            <a:ext cx="8205788" cy="2846909"/>
          </a:xfrm>
          <a:prstGeom prst="rect">
            <a:avLst/>
          </a:prstGeom>
          <a:noFill/>
          <a:ln>
            <a:noFill/>
          </a:ln>
          <a:effectLst/>
        </p:spPr>
        <p:txBody>
          <a:bodyPr lIns="91417" tIns="45708" rIns="91417" bIns="45708">
            <a:spAutoFit/>
          </a:bodyPr>
          <a:lstStyle/>
          <a:p>
            <a:r>
              <a:rPr lang="en-US" altLang="ko-KR" sz="21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▢ 3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단계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치유와 회복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; 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직업훈련</a:t>
            </a:r>
            <a:r>
              <a:rPr lang="en-US" altLang="ko-KR" sz="2100" b="1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·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공장</a:t>
            </a:r>
            <a:r>
              <a:rPr lang="en-US" altLang="ko-KR" sz="2100" b="1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·</a:t>
            </a:r>
            <a:r>
              <a:rPr lang="ko-KR" altLang="en-US" sz="2100" b="1" dirty="0" err="1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소내학교</a:t>
            </a:r>
            <a:r>
              <a:rPr lang="en-US" altLang="ko-KR" sz="2100" b="1" dirty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 </a:t>
            </a:r>
            <a:r>
              <a:rPr lang="en-US" altLang="ko-KR" sz="2100" b="1" dirty="0" smtClean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·</a:t>
            </a:r>
            <a:r>
              <a:rPr lang="ko-KR" altLang="en-US" sz="2100" b="1" dirty="0" smtClean="0">
                <a:solidFill>
                  <a:srgbClr val="000000"/>
                </a:solidFill>
                <a:latin typeface="바탕"/>
                <a:ea typeface="한컴 윤고딕 230" pitchFamily="18" charset="-127"/>
              </a:rPr>
              <a:t>각종 취미활동</a:t>
            </a:r>
            <a:r>
              <a:rPr lang="ko-KR" altLang="en-US" sz="21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등</a:t>
            </a:r>
            <a:r>
              <a:rPr lang="en-US" altLang="ko-KR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</a:p>
          <a:p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○ 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직업훈련과 </a:t>
            </a:r>
            <a:r>
              <a:rPr lang="ko-KR" altLang="en-US" sz="1800" b="1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소내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공장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직업훈련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산업설비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이미용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공장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목재가공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금속공예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문구제작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등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endParaRPr lang="en-US" altLang="ko-KR" sz="500" dirty="0"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○ </a:t>
            </a:r>
            <a:r>
              <a:rPr lang="ko-KR" altLang="en-US" sz="1800" b="1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소내학교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및 다양한 취미활동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검정고시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정보화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독학사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전문학사 등의 교육과정 운영 중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기타 합창단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오케스트라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원예 및 서예 등 다양한 취미활동 전개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endParaRPr lang="en-US" altLang="ko-KR" sz="900" dirty="0"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○ </a:t>
            </a:r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차별화된 다양한 공동체 모임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매주 화요일을 문화행사의 날로 지정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다양한 문화공연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개최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 </a:t>
            </a:r>
            <a:endParaRPr lang="en-US" altLang="ko-KR" sz="18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-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바비큐 파티를 비롯하여 다양한 가족관련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프로그램 및 취미활동 등 </a:t>
            </a:r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실시</a:t>
            </a:r>
            <a:r>
              <a:rPr lang="en-US" altLang="ko-KR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white">
          <a:xfrm>
            <a:off x="427008" y="569892"/>
            <a:ext cx="7413625" cy="477029"/>
          </a:xfrm>
          <a:prstGeom prst="rect">
            <a:avLst/>
          </a:prstGeom>
          <a:noFill/>
          <a:ln>
            <a:noFill/>
          </a:ln>
          <a:effectLst/>
        </p:spPr>
        <p:txBody>
          <a:bodyPr lIns="91417" tIns="45708" rIns="91417" bIns="45708">
            <a:spAutoFit/>
          </a:bodyPr>
          <a:lstStyle/>
          <a:p>
            <a:r>
              <a:rPr lang="en-US" altLang="ko-KR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소망교도소의 </a:t>
            </a:r>
            <a:r>
              <a:rPr lang="ko-KR" altLang="en-US" sz="2500" b="1" dirty="0" err="1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출소후</a:t>
            </a:r>
            <a:r>
              <a:rPr lang="ko-KR" altLang="en-US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 관리 시스템</a:t>
            </a:r>
            <a:r>
              <a:rPr lang="en-US" altLang="ko-KR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(4-5</a:t>
            </a:r>
            <a:r>
              <a:rPr lang="ko-KR" altLang="en-US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단계</a:t>
            </a:r>
            <a:r>
              <a:rPr lang="en-US" altLang="ko-KR" sz="25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 </a:t>
            </a:r>
            <a:r>
              <a:rPr lang="ko-KR" altLang="en-US" sz="25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소개</a:t>
            </a:r>
            <a:endParaRPr lang="en-US" altLang="ko-KR" sz="25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grpSp>
        <p:nvGrpSpPr>
          <p:cNvPr id="11270" name="Group 6"/>
          <p:cNvGrpSpPr>
            <a:grpSpLocks/>
          </p:cNvGrpSpPr>
          <p:nvPr/>
        </p:nvGrpSpPr>
        <p:grpSpPr bwMode="auto">
          <a:xfrm>
            <a:off x="250825" y="1035050"/>
            <a:ext cx="8924925" cy="1095375"/>
            <a:chOff x="158" y="652"/>
            <a:chExt cx="5622" cy="690"/>
          </a:xfrm>
        </p:grpSpPr>
        <p:sp>
          <p:nvSpPr>
            <p:cNvPr id="11271" name="AutoShape 7"/>
            <p:cNvSpPr>
              <a:spLocks noChangeArrowheads="1"/>
            </p:cNvSpPr>
            <p:nvPr/>
          </p:nvSpPr>
          <p:spPr bwMode="auto">
            <a:xfrm>
              <a:off x="158" y="935"/>
              <a:ext cx="5528" cy="407"/>
            </a:xfrm>
            <a:prstGeom prst="roundRect">
              <a:avLst>
                <a:gd name="adj" fmla="val 801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 w="37951" cmpd="sng">
              <a:solidFill>
                <a:srgbClr val="FFFFFF"/>
              </a:solidFill>
              <a:round/>
              <a:headEnd/>
              <a:tailEnd/>
            </a:ln>
            <a:effectLst>
              <a:outerShdw dist="134951" dir="2929384" algn="ctr" rotWithShape="0">
                <a:srgbClr val="000000">
                  <a:alpha val="50000"/>
                </a:srgbClr>
              </a:outerShdw>
            </a:effec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11272" name="Freeform 8"/>
            <p:cNvSpPr>
              <a:spLocks noChangeArrowheads="1"/>
            </p:cNvSpPr>
            <p:nvPr/>
          </p:nvSpPr>
          <p:spPr bwMode="auto">
            <a:xfrm>
              <a:off x="390" y="652"/>
              <a:ext cx="329" cy="207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0" y="41"/>
                </a:cxn>
                <a:cxn ang="0">
                  <a:pos x="0" y="207"/>
                </a:cxn>
                <a:cxn ang="0">
                  <a:pos x="90" y="61"/>
                </a:cxn>
                <a:cxn ang="0">
                  <a:pos x="329" y="0"/>
                </a:cxn>
                <a:cxn ang="0">
                  <a:pos x="66" y="0"/>
                </a:cxn>
              </a:cxnLst>
              <a:rect l="0" t="0" r="r" b="b"/>
              <a:pathLst>
                <a:path w="333" h="210">
                  <a:moveTo>
                    <a:pt x="66" y="0"/>
                  </a:moveTo>
                  <a:cubicBezTo>
                    <a:pt x="29" y="0"/>
                    <a:pt x="0" y="18"/>
                    <a:pt x="0" y="41"/>
                  </a:cubicBezTo>
                  <a:lnTo>
                    <a:pt x="0" y="207"/>
                  </a:lnTo>
                  <a:cubicBezTo>
                    <a:pt x="15" y="210"/>
                    <a:pt x="6" y="108"/>
                    <a:pt x="90" y="61"/>
                  </a:cubicBezTo>
                  <a:cubicBezTo>
                    <a:pt x="173" y="13"/>
                    <a:pt x="333" y="10"/>
                    <a:pt x="329" y="0"/>
                  </a:cubicBezTo>
                  <a:lnTo>
                    <a:pt x="66" y="0"/>
                  </a:lnTo>
                </a:path>
              </a:pathLst>
            </a:custGeom>
            <a:blipFill dpi="0" rotWithShape="0">
              <a:blip r:embed="rId3"/>
              <a:srcRect/>
              <a:stretch>
                <a:fillRect/>
              </a:stretch>
            </a:blipFill>
            <a:ln w="9525" cmpd="sng">
              <a:noFill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11273" name="Rectangle 9"/>
            <p:cNvSpPr>
              <a:spLocks noChangeArrowheads="1"/>
            </p:cNvSpPr>
            <p:nvPr/>
          </p:nvSpPr>
          <p:spPr bwMode="white">
            <a:xfrm>
              <a:off x="162" y="919"/>
              <a:ext cx="5618" cy="3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lIns="91417" tIns="45708" rIns="91417" bIns="45708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(1)</a:t>
              </a:r>
              <a:r>
                <a:rPr lang="ko-KR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레인보우 → </a:t>
              </a:r>
              <a:r>
                <a:rPr lang="en-US" altLang="ko-KR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(2)</a:t>
              </a:r>
              <a:r>
                <a:rPr lang="ko-KR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출소직전후 과정 </a:t>
              </a:r>
              <a:r>
                <a:rPr lang="en-US" altLang="ko-KR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/ </a:t>
              </a:r>
              <a:r>
                <a:rPr lang="ko-KR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가족복귀   →    </a:t>
              </a:r>
              <a:r>
                <a:rPr lang="en-US" altLang="ko-KR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(3) </a:t>
              </a:r>
              <a:r>
                <a:rPr lang="ko-KR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사회정착     →   </a:t>
              </a:r>
              <a:r>
                <a:rPr lang="en-US" altLang="ko-KR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(4) </a:t>
              </a:r>
              <a:r>
                <a:rPr lang="ko-KR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종료</a:t>
              </a:r>
              <a:r>
                <a:rPr lang="ko-KR" altLang="en-US" sz="1800" b="1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 </a:t>
              </a:r>
            </a:p>
          </p:txBody>
        </p:sp>
      </p:grpSp>
      <p:grpSp>
        <p:nvGrpSpPr>
          <p:cNvPr id="11274" name="Group 10"/>
          <p:cNvGrpSpPr>
            <a:grpSpLocks/>
          </p:cNvGrpSpPr>
          <p:nvPr/>
        </p:nvGrpSpPr>
        <p:grpSpPr bwMode="auto">
          <a:xfrm>
            <a:off x="106363" y="2498725"/>
            <a:ext cx="8802687" cy="3641725"/>
            <a:chOff x="67" y="1574"/>
            <a:chExt cx="5545" cy="2294"/>
          </a:xfrm>
        </p:grpSpPr>
        <p:grpSp>
          <p:nvGrpSpPr>
            <p:cNvPr id="11275" name="Group 11"/>
            <p:cNvGrpSpPr>
              <a:grpSpLocks/>
            </p:cNvGrpSpPr>
            <p:nvPr/>
          </p:nvGrpSpPr>
          <p:grpSpPr bwMode="auto">
            <a:xfrm>
              <a:off x="67" y="1874"/>
              <a:ext cx="635" cy="1218"/>
              <a:chOff x="67" y="1874"/>
              <a:chExt cx="635" cy="1218"/>
            </a:xfrm>
          </p:grpSpPr>
          <p:sp>
            <p:nvSpPr>
              <p:cNvPr id="11276" name="AutoShape 12"/>
              <p:cNvSpPr>
                <a:spLocks noChangeArrowheads="1"/>
              </p:cNvSpPr>
              <p:nvPr/>
            </p:nvSpPr>
            <p:spPr bwMode="auto">
              <a:xfrm>
                <a:off x="89" y="1874"/>
                <a:ext cx="585" cy="1218"/>
              </a:xfrm>
              <a:prstGeom prst="roundRect">
                <a:avLst>
                  <a:gd name="adj" fmla="val 10889"/>
                </a:avLst>
              </a:prstGeom>
              <a:solidFill>
                <a:srgbClr val="D6D7F7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277" name="Rectangle 13"/>
              <p:cNvSpPr>
                <a:spLocks noChangeArrowheads="1"/>
              </p:cNvSpPr>
              <p:nvPr/>
            </p:nvSpPr>
            <p:spPr bwMode="white">
              <a:xfrm>
                <a:off x="67" y="2028"/>
                <a:ext cx="635" cy="51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ea typeface="굴림" pitchFamily="50" charset="-127"/>
                  </a:rPr>
                  <a:t>출소전</a:t>
                </a:r>
              </a:p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ea typeface="굴림" pitchFamily="50" charset="-127"/>
                  </a:rPr>
                  <a:t>교육</a:t>
                </a:r>
              </a:p>
              <a:p>
                <a:pPr algn="ctr"/>
                <a:r>
                  <a:rPr lang="en-US" altLang="ko-KR" sz="1600">
                    <a:solidFill>
                      <a:srgbClr val="000000"/>
                    </a:solidFill>
                    <a:ea typeface="굴림" pitchFamily="50" charset="-127"/>
                  </a:rPr>
                  <a:t>(3</a:t>
                </a:r>
                <a:r>
                  <a:rPr lang="ko-KR" altLang="en-US" sz="1600">
                    <a:solidFill>
                      <a:srgbClr val="000000"/>
                    </a:solidFill>
                    <a:ea typeface="굴림" pitchFamily="50" charset="-127"/>
                  </a:rPr>
                  <a:t>개월전</a:t>
                </a:r>
                <a:r>
                  <a:rPr lang="en-US" altLang="ko-KR" sz="1600">
                    <a:solidFill>
                      <a:srgbClr val="000000"/>
                    </a:solidFill>
                    <a:ea typeface="굴림" pitchFamily="50" charset="-127"/>
                  </a:rPr>
                  <a:t>)</a:t>
                </a:r>
              </a:p>
            </p:txBody>
          </p:sp>
        </p:grpSp>
        <p:sp>
          <p:nvSpPr>
            <p:cNvPr id="11278" name="AutoShape 14"/>
            <p:cNvSpPr>
              <a:spLocks noChangeArrowheads="1"/>
            </p:cNvSpPr>
            <p:nvPr/>
          </p:nvSpPr>
          <p:spPr bwMode="auto">
            <a:xfrm>
              <a:off x="719" y="2338"/>
              <a:ext cx="287" cy="333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337CD6"/>
            </a:solidFill>
            <a:ln w="18975" cmpd="sng">
              <a:solidFill>
                <a:srgbClr val="255A9C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11279" name="AutoShape 15"/>
            <p:cNvSpPr>
              <a:spLocks noChangeArrowheads="1"/>
            </p:cNvSpPr>
            <p:nvPr/>
          </p:nvSpPr>
          <p:spPr bwMode="auto">
            <a:xfrm>
              <a:off x="1934" y="2368"/>
              <a:ext cx="272" cy="333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337CD6"/>
            </a:solidFill>
            <a:ln w="18975" cmpd="sng">
              <a:solidFill>
                <a:srgbClr val="255A9C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ko-KR" altLang="en-US"/>
            </a:p>
          </p:txBody>
        </p:sp>
        <p:grpSp>
          <p:nvGrpSpPr>
            <p:cNvPr id="11280" name="Group 16"/>
            <p:cNvGrpSpPr>
              <a:grpSpLocks/>
            </p:cNvGrpSpPr>
            <p:nvPr/>
          </p:nvGrpSpPr>
          <p:grpSpPr bwMode="auto">
            <a:xfrm>
              <a:off x="3099" y="1795"/>
              <a:ext cx="499" cy="1860"/>
              <a:chOff x="3099" y="1795"/>
              <a:chExt cx="499" cy="1860"/>
            </a:xfrm>
          </p:grpSpPr>
          <p:cxnSp>
            <p:nvCxnSpPr>
              <p:cNvPr id="11284" name="AutoShape 20"/>
              <p:cNvCxnSpPr>
                <a:cxnSpLocks noChangeShapeType="1"/>
              </p:cNvCxnSpPr>
              <p:nvPr/>
            </p:nvCxnSpPr>
            <p:spPr bwMode="auto">
              <a:xfrm flipV="1">
                <a:off x="3103" y="1795"/>
                <a:ext cx="495" cy="610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11285" name="AutoShape 21"/>
              <p:cNvCxnSpPr>
                <a:cxnSpLocks noChangeShapeType="1"/>
              </p:cNvCxnSpPr>
              <p:nvPr/>
            </p:nvCxnSpPr>
            <p:spPr bwMode="auto">
              <a:xfrm>
                <a:off x="3103" y="2445"/>
                <a:ext cx="495" cy="1210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11286" name="AutoShape 22"/>
              <p:cNvCxnSpPr>
                <a:cxnSpLocks noChangeShapeType="1"/>
              </p:cNvCxnSpPr>
              <p:nvPr/>
            </p:nvCxnSpPr>
            <p:spPr bwMode="auto">
              <a:xfrm>
                <a:off x="3099" y="2400"/>
                <a:ext cx="499" cy="1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11287" name="AutoShape 23"/>
              <p:cNvCxnSpPr>
                <a:cxnSpLocks noChangeShapeType="1"/>
              </p:cNvCxnSpPr>
              <p:nvPr/>
            </p:nvCxnSpPr>
            <p:spPr bwMode="auto">
              <a:xfrm>
                <a:off x="3103" y="2450"/>
                <a:ext cx="495" cy="609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</p:grpSp>
        <p:grpSp>
          <p:nvGrpSpPr>
            <p:cNvPr id="11288" name="Group 24"/>
            <p:cNvGrpSpPr>
              <a:grpSpLocks/>
            </p:cNvGrpSpPr>
            <p:nvPr/>
          </p:nvGrpSpPr>
          <p:grpSpPr bwMode="auto">
            <a:xfrm>
              <a:off x="4432" y="1795"/>
              <a:ext cx="575" cy="1860"/>
              <a:chOff x="4432" y="1795"/>
              <a:chExt cx="575" cy="1860"/>
            </a:xfrm>
          </p:grpSpPr>
          <p:cxnSp>
            <p:nvCxnSpPr>
              <p:cNvPr id="11289" name="AutoShape 25"/>
              <p:cNvCxnSpPr>
                <a:cxnSpLocks noChangeShapeType="1"/>
              </p:cNvCxnSpPr>
              <p:nvPr/>
            </p:nvCxnSpPr>
            <p:spPr bwMode="auto">
              <a:xfrm>
                <a:off x="4432" y="1795"/>
                <a:ext cx="575" cy="665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11290" name="AutoShape 26"/>
              <p:cNvCxnSpPr>
                <a:cxnSpLocks noChangeShapeType="1"/>
              </p:cNvCxnSpPr>
              <p:nvPr/>
            </p:nvCxnSpPr>
            <p:spPr bwMode="auto">
              <a:xfrm>
                <a:off x="4432" y="2400"/>
                <a:ext cx="571" cy="55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11291" name="AutoShape 27"/>
              <p:cNvCxnSpPr>
                <a:cxnSpLocks noChangeShapeType="1"/>
              </p:cNvCxnSpPr>
              <p:nvPr/>
            </p:nvCxnSpPr>
            <p:spPr bwMode="auto">
              <a:xfrm flipV="1">
                <a:off x="4432" y="2505"/>
                <a:ext cx="575" cy="554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  <p:cxnSp>
            <p:nvCxnSpPr>
              <p:cNvPr id="11292" name="AutoShape 28"/>
              <p:cNvCxnSpPr>
                <a:cxnSpLocks noChangeShapeType="1"/>
              </p:cNvCxnSpPr>
              <p:nvPr/>
            </p:nvCxnSpPr>
            <p:spPr bwMode="auto">
              <a:xfrm flipV="1">
                <a:off x="4432" y="2501"/>
                <a:ext cx="575" cy="1154"/>
              </a:xfrm>
              <a:prstGeom prst="straightConnector1">
                <a:avLst/>
              </a:prstGeom>
              <a:noFill/>
              <a:ln w="37951" cmpd="sng">
                <a:solidFill>
                  <a:srgbClr val="2D79D4"/>
                </a:solidFill>
                <a:round/>
                <a:headEnd/>
                <a:tailEnd type="arrow" w="lg" len="lg"/>
              </a:ln>
            </p:spPr>
          </p:cxnSp>
        </p:grpSp>
        <p:grpSp>
          <p:nvGrpSpPr>
            <p:cNvPr id="11293" name="Group 29"/>
            <p:cNvGrpSpPr>
              <a:grpSpLocks/>
            </p:cNvGrpSpPr>
            <p:nvPr/>
          </p:nvGrpSpPr>
          <p:grpSpPr bwMode="auto">
            <a:xfrm>
              <a:off x="3508" y="1574"/>
              <a:ext cx="1043" cy="443"/>
              <a:chOff x="3508" y="1574"/>
              <a:chExt cx="1043" cy="443"/>
            </a:xfrm>
          </p:grpSpPr>
          <p:sp>
            <p:nvSpPr>
              <p:cNvPr id="11294" name="AutoShape 30"/>
              <p:cNvSpPr>
                <a:spLocks noChangeArrowheads="1"/>
              </p:cNvSpPr>
              <p:nvPr/>
            </p:nvSpPr>
            <p:spPr bwMode="auto">
              <a:xfrm>
                <a:off x="3598" y="1574"/>
                <a:ext cx="834" cy="443"/>
              </a:xfrm>
              <a:prstGeom prst="roundRect">
                <a:avLst>
                  <a:gd name="adj" fmla="val 5778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295" name="Rectangle 31"/>
              <p:cNvSpPr>
                <a:spLocks noChangeArrowheads="1"/>
              </p:cNvSpPr>
              <p:nvPr/>
            </p:nvSpPr>
            <p:spPr bwMode="white">
              <a:xfrm>
                <a:off x="3508" y="1664"/>
                <a:ext cx="1043" cy="24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취업알선</a:t>
                </a:r>
              </a:p>
            </p:txBody>
          </p:sp>
        </p:grpSp>
        <p:grpSp>
          <p:nvGrpSpPr>
            <p:cNvPr id="11296" name="Group 32"/>
            <p:cNvGrpSpPr>
              <a:grpSpLocks/>
            </p:cNvGrpSpPr>
            <p:nvPr/>
          </p:nvGrpSpPr>
          <p:grpSpPr bwMode="auto">
            <a:xfrm>
              <a:off x="3508" y="2178"/>
              <a:ext cx="1043" cy="993"/>
              <a:chOff x="3508" y="2178"/>
              <a:chExt cx="1043" cy="993"/>
            </a:xfrm>
          </p:grpSpPr>
          <p:sp>
            <p:nvSpPr>
              <p:cNvPr id="11300" name="AutoShape 36"/>
              <p:cNvSpPr>
                <a:spLocks noChangeArrowheads="1"/>
              </p:cNvSpPr>
              <p:nvPr/>
            </p:nvSpPr>
            <p:spPr bwMode="auto">
              <a:xfrm>
                <a:off x="3598" y="2178"/>
                <a:ext cx="834" cy="443"/>
              </a:xfrm>
              <a:prstGeom prst="roundRect">
                <a:avLst>
                  <a:gd name="adj" fmla="val 5778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301" name="Rectangle 37"/>
              <p:cNvSpPr>
                <a:spLocks noChangeArrowheads="1"/>
              </p:cNvSpPr>
              <p:nvPr/>
            </p:nvSpPr>
            <p:spPr bwMode="white">
              <a:xfrm>
                <a:off x="3508" y="2923"/>
                <a:ext cx="1043" cy="2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귀농</a:t>
                </a:r>
                <a:r>
                  <a:rPr lang="en-US" altLang="ko-KR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/</a:t>
                </a:r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학업</a:t>
                </a:r>
              </a:p>
            </p:txBody>
          </p:sp>
        </p:grpSp>
        <p:sp>
          <p:nvSpPr>
            <p:cNvPr id="11302" name="AutoShape 38"/>
            <p:cNvSpPr>
              <a:spLocks noChangeArrowheads="1"/>
            </p:cNvSpPr>
            <p:nvPr/>
          </p:nvSpPr>
          <p:spPr bwMode="auto">
            <a:xfrm>
              <a:off x="3598" y="2838"/>
              <a:ext cx="834" cy="443"/>
            </a:xfrm>
            <a:prstGeom prst="roundRect">
              <a:avLst>
                <a:gd name="adj" fmla="val 5778"/>
              </a:avLst>
            </a:prstGeom>
            <a:solidFill>
              <a:srgbClr val="FFE2CC"/>
            </a:solidFill>
            <a:ln w="37951" cmpd="sng">
              <a:solidFill>
                <a:srgbClr val="FFFFFF"/>
              </a:solidFill>
              <a:round/>
              <a:headEnd/>
              <a:tailEnd/>
            </a:ln>
            <a:effectLst>
              <a:outerShdw dist="134951" dir="2929384" algn="ctr" rotWithShape="0">
                <a:srgbClr val="000000">
                  <a:alpha val="50000"/>
                </a:srgbClr>
              </a:outerShdw>
            </a:effectLst>
          </p:spPr>
          <p:txBody>
            <a:bodyPr wrap="none" lIns="91417" tIns="45708" rIns="91417" bIns="45708" anchor="ctr"/>
            <a:lstStyle/>
            <a:p>
              <a:pPr algn="ctr"/>
              <a:r>
                <a:rPr lang="ko-KR" altLang="en-US" sz="2000" b="1">
                  <a:solidFill>
                    <a:srgbClr val="000000"/>
                  </a:solidFill>
                  <a:latin typeface="Tahoma" pitchFamily="34" charset="0"/>
                  <a:ea typeface="함초롬돋움" pitchFamily="18" charset="-127"/>
                  <a:cs typeface="함초롬돋움" pitchFamily="18" charset="-127"/>
                </a:rPr>
                <a:t>가족지원</a:t>
              </a:r>
            </a:p>
          </p:txBody>
        </p:sp>
        <p:grpSp>
          <p:nvGrpSpPr>
            <p:cNvPr id="11303" name="Group 39"/>
            <p:cNvGrpSpPr>
              <a:grpSpLocks/>
            </p:cNvGrpSpPr>
            <p:nvPr/>
          </p:nvGrpSpPr>
          <p:grpSpPr bwMode="auto">
            <a:xfrm>
              <a:off x="3553" y="3442"/>
              <a:ext cx="1043" cy="426"/>
              <a:chOff x="3553" y="3442"/>
              <a:chExt cx="1043" cy="426"/>
            </a:xfrm>
          </p:grpSpPr>
          <p:sp>
            <p:nvSpPr>
              <p:cNvPr id="11304" name="AutoShape 40"/>
              <p:cNvSpPr>
                <a:spLocks noChangeArrowheads="1"/>
              </p:cNvSpPr>
              <p:nvPr/>
            </p:nvSpPr>
            <p:spPr bwMode="auto">
              <a:xfrm>
                <a:off x="3598" y="3442"/>
                <a:ext cx="834" cy="426"/>
              </a:xfrm>
              <a:prstGeom prst="roundRect">
                <a:avLst>
                  <a:gd name="adj" fmla="val 5551"/>
                </a:avLst>
              </a:prstGeom>
              <a:solidFill>
                <a:srgbClr val="FFE2CC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305" name="Rectangle 41"/>
              <p:cNvSpPr>
                <a:spLocks noChangeArrowheads="1"/>
              </p:cNvSpPr>
              <p:nvPr/>
            </p:nvSpPr>
            <p:spPr bwMode="white">
              <a:xfrm>
                <a:off x="3553" y="3552"/>
                <a:ext cx="1043" cy="2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멘토</a:t>
                </a:r>
                <a:r>
                  <a:rPr lang="en-US" altLang="ko-KR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/</a:t>
                </a:r>
                <a:r>
                  <a:rPr lang="ko-KR" altLang="en-US" sz="20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쉼터</a:t>
                </a:r>
              </a:p>
            </p:txBody>
          </p:sp>
        </p:grpSp>
        <p:grpSp>
          <p:nvGrpSpPr>
            <p:cNvPr id="11306" name="Group 42"/>
            <p:cNvGrpSpPr>
              <a:grpSpLocks/>
            </p:cNvGrpSpPr>
            <p:nvPr/>
          </p:nvGrpSpPr>
          <p:grpSpPr bwMode="auto">
            <a:xfrm>
              <a:off x="2159" y="1984"/>
              <a:ext cx="1042" cy="997"/>
              <a:chOff x="2159" y="1984"/>
              <a:chExt cx="1042" cy="997"/>
            </a:xfrm>
          </p:grpSpPr>
          <p:sp>
            <p:nvSpPr>
              <p:cNvPr id="11307" name="AutoShape 43"/>
              <p:cNvSpPr>
                <a:spLocks noChangeArrowheads="1"/>
              </p:cNvSpPr>
              <p:nvPr/>
            </p:nvSpPr>
            <p:spPr bwMode="auto">
              <a:xfrm>
                <a:off x="2248" y="1984"/>
                <a:ext cx="835" cy="997"/>
              </a:xfrm>
              <a:prstGeom prst="roundRect">
                <a:avLst>
                  <a:gd name="adj" fmla="val 10889"/>
                </a:avLst>
              </a:prstGeom>
              <a:solidFill>
                <a:srgbClr val="F4F9FF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308" name="Rectangle 44"/>
              <p:cNvSpPr>
                <a:spLocks noChangeArrowheads="1"/>
              </p:cNvSpPr>
              <p:nvPr/>
            </p:nvSpPr>
            <p:spPr bwMode="white">
              <a:xfrm>
                <a:off x="2159" y="2148"/>
                <a:ext cx="1042" cy="67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91417" tIns="45708" rIns="91417" bIns="45708">
                <a:spAutoFit/>
              </a:bodyPr>
              <a:lstStyle/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복귀여부</a:t>
                </a:r>
              </a:p>
              <a:p>
                <a:pPr algn="ctr"/>
                <a:r>
                  <a:rPr lang="ko-KR" altLang="en-US" sz="1600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확인</a:t>
                </a:r>
              </a:p>
              <a:p>
                <a:pPr algn="ctr"/>
                <a:r>
                  <a:rPr lang="en-US" altLang="ko-KR" sz="1600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(</a:t>
                </a:r>
                <a:r>
                  <a:rPr lang="ko-KR" altLang="en-US" sz="1600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출소후 </a:t>
                </a:r>
              </a:p>
              <a:p>
                <a:pPr algn="ctr"/>
                <a:r>
                  <a:rPr lang="en-US" altLang="ko-KR" sz="1600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14</a:t>
                </a:r>
                <a:r>
                  <a:rPr lang="ko-KR" altLang="en-US" sz="1600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일 이내</a:t>
                </a:r>
                <a:r>
                  <a:rPr lang="en-US" altLang="ko-KR" sz="1600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)</a:t>
                </a:r>
              </a:p>
            </p:txBody>
          </p:sp>
        </p:grpSp>
        <p:grpSp>
          <p:nvGrpSpPr>
            <p:cNvPr id="11309" name="Group 45"/>
            <p:cNvGrpSpPr>
              <a:grpSpLocks/>
            </p:cNvGrpSpPr>
            <p:nvPr/>
          </p:nvGrpSpPr>
          <p:grpSpPr bwMode="auto">
            <a:xfrm>
              <a:off x="4930" y="1979"/>
              <a:ext cx="682" cy="997"/>
              <a:chOff x="4930" y="1979"/>
              <a:chExt cx="682" cy="997"/>
            </a:xfrm>
          </p:grpSpPr>
          <p:sp>
            <p:nvSpPr>
              <p:cNvPr id="11310" name="AutoShape 46"/>
              <p:cNvSpPr>
                <a:spLocks noChangeArrowheads="1"/>
              </p:cNvSpPr>
              <p:nvPr/>
            </p:nvSpPr>
            <p:spPr bwMode="auto">
              <a:xfrm>
                <a:off x="5037" y="1979"/>
                <a:ext cx="575" cy="997"/>
              </a:xfrm>
              <a:prstGeom prst="roundRect">
                <a:avLst>
                  <a:gd name="adj" fmla="val 10889"/>
                </a:avLst>
              </a:prstGeom>
              <a:solidFill>
                <a:srgbClr val="E0FCC5"/>
              </a:solidFill>
              <a:ln w="37951" cmpd="sng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4951" dir="292938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lIns="91417" tIns="45708" rIns="91417" bIns="45708" anchor="ctr"/>
              <a:lstStyle/>
              <a:p>
                <a:pPr algn="ctr"/>
                <a:r>
                  <a:rPr lang="ko-KR" altLang="en-US" b="1">
                    <a:solidFill>
                      <a:srgbClr val="000000"/>
                    </a:solidFill>
                    <a:latin typeface="Tahoma" pitchFamily="34" charset="0"/>
                    <a:ea typeface="함초롬돋움" pitchFamily="18" charset="-127"/>
                    <a:cs typeface="함초롬돋움" pitchFamily="18" charset="-127"/>
                  </a:rPr>
                  <a:t>종료</a:t>
                </a:r>
              </a:p>
            </p:txBody>
          </p:sp>
          <p:sp>
            <p:nvSpPr>
              <p:cNvPr id="11311" name="Rectangle 47"/>
              <p:cNvSpPr>
                <a:spLocks noChangeArrowheads="1"/>
              </p:cNvSpPr>
              <p:nvPr/>
            </p:nvSpPr>
            <p:spPr bwMode="white">
              <a:xfrm>
                <a:off x="4930" y="2091"/>
                <a:ext cx="669" cy="29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89966" tIns="46769" rIns="89966" bIns="46769"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1312" name="AutoShape 48"/>
          <p:cNvSpPr>
            <a:spLocks noChangeArrowheads="1"/>
          </p:cNvSpPr>
          <p:nvPr/>
        </p:nvSpPr>
        <p:spPr bwMode="auto">
          <a:xfrm>
            <a:off x="1641475" y="3070225"/>
            <a:ext cx="1325563" cy="574675"/>
          </a:xfrm>
          <a:prstGeom prst="roundRect">
            <a:avLst>
              <a:gd name="adj" fmla="val 4731"/>
            </a:avLst>
          </a:prstGeom>
          <a:solidFill>
            <a:srgbClr val="FFE2CC"/>
          </a:solidFill>
          <a:ln w="37951" cmpd="sng">
            <a:solidFill>
              <a:srgbClr val="FFFFFF"/>
            </a:solidFill>
            <a:round/>
            <a:headEnd/>
            <a:tailEnd/>
          </a:ln>
          <a:effectLst>
            <a:outerShdw dist="134951" dir="2929384" algn="ctr" rotWithShape="0">
              <a:srgbClr val="000000">
                <a:alpha val="50000"/>
              </a:srgbClr>
            </a:outerShdw>
          </a:effectLst>
        </p:spPr>
        <p:txBody>
          <a:bodyPr wrap="none" lIns="91417" tIns="45708" rIns="91417" bIns="45708" anchor="ctr"/>
          <a:lstStyle/>
          <a:p>
            <a:pPr algn="ctr"/>
            <a:r>
              <a:rPr lang="ko-KR" altLang="en-US" sz="16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개인상담</a:t>
            </a:r>
          </a:p>
          <a:p>
            <a:pPr algn="ctr"/>
            <a:r>
              <a:rPr lang="en-US" altLang="ko-KR" sz="15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(</a:t>
            </a:r>
            <a:r>
              <a:rPr lang="ko-KR" altLang="en-US" sz="15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출소전까지</a:t>
            </a:r>
            <a:r>
              <a:rPr lang="en-US" altLang="ko-KR" sz="15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)</a:t>
            </a:r>
          </a:p>
        </p:txBody>
      </p:sp>
      <p:sp>
        <p:nvSpPr>
          <p:cNvPr id="11316" name="AutoShape 52"/>
          <p:cNvSpPr>
            <a:spLocks noChangeArrowheads="1"/>
          </p:cNvSpPr>
          <p:nvPr/>
        </p:nvSpPr>
        <p:spPr bwMode="auto">
          <a:xfrm>
            <a:off x="1641475" y="3711575"/>
            <a:ext cx="1325563" cy="576263"/>
          </a:xfrm>
          <a:prstGeom prst="roundRect">
            <a:avLst>
              <a:gd name="adj" fmla="val 4731"/>
            </a:avLst>
          </a:prstGeom>
          <a:solidFill>
            <a:srgbClr val="FFE2CC"/>
          </a:solidFill>
          <a:ln w="37951" cmpd="sng">
            <a:solidFill>
              <a:srgbClr val="FFFFFF"/>
            </a:solidFill>
            <a:round/>
            <a:headEnd/>
            <a:tailEnd/>
          </a:ln>
          <a:effectLst>
            <a:outerShdw dist="134951" dir="2929384" algn="ctr" rotWithShape="0">
              <a:srgbClr val="000000">
                <a:alpha val="50000"/>
              </a:srgbClr>
            </a:outerShdw>
          </a:effectLst>
        </p:spPr>
        <p:txBody>
          <a:bodyPr wrap="none" lIns="91417" tIns="45708" rIns="91417" bIns="45708" anchor="ctr"/>
          <a:lstStyle/>
          <a:p>
            <a:pPr algn="ctr"/>
            <a:r>
              <a:rPr lang="ko-KR" altLang="en-US" sz="16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출소 전야제</a:t>
            </a:r>
          </a:p>
          <a:p>
            <a:pPr algn="ctr"/>
            <a:r>
              <a:rPr lang="en-US" altLang="ko-KR" sz="15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(</a:t>
            </a:r>
            <a:r>
              <a:rPr lang="ko-KR" altLang="en-US" sz="15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환송간담회</a:t>
            </a:r>
            <a:r>
              <a:rPr lang="en-US" altLang="ko-KR" sz="15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)</a:t>
            </a:r>
          </a:p>
        </p:txBody>
      </p:sp>
      <p:sp>
        <p:nvSpPr>
          <p:cNvPr id="11317" name="AutoShape 53"/>
          <p:cNvSpPr>
            <a:spLocks noChangeArrowheads="1"/>
          </p:cNvSpPr>
          <p:nvPr/>
        </p:nvSpPr>
        <p:spPr bwMode="auto">
          <a:xfrm>
            <a:off x="1641475" y="4354513"/>
            <a:ext cx="1325563" cy="576262"/>
          </a:xfrm>
          <a:prstGeom prst="roundRect">
            <a:avLst>
              <a:gd name="adj" fmla="val 4731"/>
            </a:avLst>
          </a:prstGeom>
          <a:solidFill>
            <a:srgbClr val="FFE2CC"/>
          </a:solidFill>
          <a:ln w="37951" cmpd="sng">
            <a:solidFill>
              <a:srgbClr val="FFFFFF"/>
            </a:solidFill>
            <a:round/>
            <a:headEnd/>
            <a:tailEnd/>
          </a:ln>
          <a:effectLst>
            <a:outerShdw dist="134951" dir="2929384" algn="ctr" rotWithShape="0">
              <a:srgbClr val="000000">
                <a:alpha val="50000"/>
              </a:srgbClr>
            </a:outerShdw>
          </a:effectLst>
        </p:spPr>
        <p:txBody>
          <a:bodyPr wrap="none" lIns="91417" tIns="45708" rIns="91417" bIns="45708" anchor="ctr"/>
          <a:lstStyle/>
          <a:p>
            <a:pPr algn="ctr"/>
            <a:r>
              <a:rPr lang="ko-KR" altLang="en-US" sz="16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환송식</a:t>
            </a:r>
          </a:p>
          <a:p>
            <a:pPr algn="ctr"/>
            <a:r>
              <a:rPr lang="en-US" altLang="ko-KR" sz="16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(</a:t>
            </a:r>
            <a:r>
              <a:rPr lang="ko-KR" altLang="en-US" sz="16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출소당일</a:t>
            </a:r>
            <a:r>
              <a:rPr lang="en-US" altLang="ko-KR" sz="1600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)</a:t>
            </a:r>
          </a:p>
        </p:txBody>
      </p:sp>
      <p:sp>
        <p:nvSpPr>
          <p:cNvPr id="11318" name="Rectangle 54"/>
          <p:cNvSpPr>
            <a:spLocks noChangeArrowheads="1"/>
          </p:cNvSpPr>
          <p:nvPr/>
        </p:nvSpPr>
        <p:spPr bwMode="white">
          <a:xfrm>
            <a:off x="5568950" y="3606800"/>
            <a:ext cx="1655763" cy="393700"/>
          </a:xfrm>
          <a:prstGeom prst="rect">
            <a:avLst/>
          </a:prstGeom>
          <a:noFill/>
          <a:ln>
            <a:noFill/>
          </a:ln>
          <a:effectLst/>
        </p:spPr>
        <p:txBody>
          <a:bodyPr lIns="91417" tIns="45708" rIns="91417" bIns="45708">
            <a:spAutoFit/>
          </a:bodyPr>
          <a:lstStyle/>
          <a:p>
            <a:pPr algn="ctr"/>
            <a:r>
              <a:rPr lang="ko-KR" altLang="en-US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귀농</a:t>
            </a:r>
            <a:r>
              <a:rPr lang="en-US" altLang="ko-KR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/</a:t>
            </a:r>
            <a:r>
              <a:rPr lang="ko-KR" altLang="en-US" sz="2000" b="1">
                <a:solidFill>
                  <a:srgbClr val="000000"/>
                </a:solidFill>
                <a:latin typeface="Tahoma" pitchFamily="34" charset="0"/>
                <a:ea typeface="함초롬돋움" pitchFamily="18" charset="-127"/>
                <a:cs typeface="함초롬돋움" pitchFamily="18" charset="-127"/>
              </a:rPr>
              <a:t>창업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 smtClean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  <a:endParaRPr lang="en-US" altLang="ko-KR" sz="1000" b="1" dirty="0">
              <a:solidFill>
                <a:srgbClr val="1F76A3"/>
              </a:solidFill>
              <a:latin typeface="Lucida Sans Unicode" pitchFamily="34" charset="0"/>
              <a:cs typeface="Lucida Sans Unicode" pitchFamily="34" charset="0"/>
              <a:sym typeface="Lucida Sans Unicode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white">
          <a:xfrm>
            <a:off x="538164" y="331788"/>
            <a:ext cx="8890032" cy="51706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17" tIns="45708" rIns="91417" bIns="45708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5. </a:t>
            </a:r>
            <a:r>
              <a:rPr lang="ko-KR" altLang="en-US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향후 민영화 정책 방향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제안  </a:t>
            </a:r>
            <a:endParaRPr lang="ko-KR" altLang="en-US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ko-KR" altLang="en-US" sz="25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1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▢ 민영교도소 확대 추진  </a:t>
            </a:r>
            <a:endParaRPr lang="en-US" altLang="ko-KR" sz="2100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ko-KR" altLang="en-US" sz="2100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ko-KR" altLang="en-US" sz="18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</a:t>
            </a:r>
            <a:r>
              <a:rPr lang="ko-KR" altLang="en-US" sz="1900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○</a:t>
            </a:r>
            <a:r>
              <a:rPr lang="ko-KR" altLang="en-US" sz="19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민영교도소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설치 운영에 관한 법률에 의거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2001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년 법무부에서 민영교도소 설치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</a:t>
            </a:r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</a:t>
            </a:r>
            <a:r>
              <a:rPr lang="ko-KR" altLang="en-US" sz="1900" dirty="0" err="1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제안시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민영교도소 도입단계이므로 까다로운 요건을 제시하여 다수 희망자가 포기  </a:t>
            </a:r>
            <a:endParaRPr lang="ko-KR" altLang="en-US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</a:t>
            </a:r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○ 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소망교도소 운영결과 우리나라에서도 민영교도소가 성공할 수 있음을 보여줌</a:t>
            </a:r>
            <a:r>
              <a:rPr lang="ko-KR" altLang="en-US" sz="19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endParaRPr lang="ko-KR" altLang="en-US" sz="1900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ko-KR" altLang="en-US" sz="1800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-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민간 사업자가 민영교도소를 설립할 경우 많은 재원이 필요하므로 기존의 국영교도               </a:t>
            </a:r>
            <a:endParaRPr lang="en-US" altLang="ko-KR" sz="18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소를 위탁하는 방안을 적극 추진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선진국의 경우 보편화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)</a:t>
            </a:r>
          </a:p>
          <a:p>
            <a:endParaRPr lang="en-US" altLang="ko-KR" sz="18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en-US" altLang="ko-KR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-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선진국 수준인 전체 수용인원 </a:t>
            </a:r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10%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를 민영교도소 수용을 목표로 추진</a:t>
            </a:r>
            <a:endParaRPr lang="en-US" altLang="ko-KR" sz="18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endParaRPr lang="en-US" altLang="ko-KR" sz="18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en-US" altLang="ko-KR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- 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소년교도소 또는 소년원 </a:t>
            </a:r>
            <a:r>
              <a:rPr lang="ko-KR" altLang="en-US" sz="1800" dirty="0" err="1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위탁시</a:t>
            </a:r>
            <a:r>
              <a:rPr lang="ko-KR" altLang="en-US" sz="1800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교화효과 상승 기대 </a:t>
            </a:r>
            <a:endParaRPr lang="en-US" altLang="ko-KR" sz="18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                   </a:t>
            </a:r>
          </a:p>
          <a:p>
            <a:r>
              <a:rPr lang="ko-KR" altLang="en-US" sz="1800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endParaRPr lang="en-US" altLang="ko-KR" sz="1900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white">
          <a:xfrm>
            <a:off x="647700" y="641330"/>
            <a:ext cx="8493125" cy="4370403"/>
          </a:xfrm>
          <a:prstGeom prst="rect">
            <a:avLst/>
          </a:prstGeom>
          <a:noFill/>
          <a:ln>
            <a:noFill/>
          </a:ln>
          <a:effectLst/>
        </p:spPr>
        <p:txBody>
          <a:bodyPr lIns="91417" tIns="45708" rIns="91417" bIns="45708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교화 위주의 교정정책 전환</a:t>
            </a:r>
            <a:endParaRPr lang="en-US" altLang="ko-KR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ko-KR" altLang="en-US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○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지금까지의 교정정책은 범죄자의 처벌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,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수용관리 등에 집중되어 있어 교화에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소홀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,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교도소가 범죄를 양산하는 곳이라는 부정적 인식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5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○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또한 사회일각에서는 수용자의 처우 개선에 대한 부정적인 시각이 있어 교화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위주 정책에 장애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5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○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그러나 범죄피해로 인한 사회적 비용이 연간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158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조원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(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범죄의 사회적 비용추계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,</a:t>
            </a: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형사정책연구원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, 2010)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에 이르는 것을 감안할 때 교화위주의 정책이 요구 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○ 교화위주의 교정정책 실현은 민영교도소가 강점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900" b="1" dirty="0"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900" b="1" dirty="0">
              <a:solidFill>
                <a:schemeClr val="bg1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b="1" dirty="0">
                <a:solidFill>
                  <a:srgbClr val="FFFFFF"/>
                </a:solidFill>
                <a:latin typeface="Tahoma" pitchFamily="34" charset="0"/>
                <a:ea typeface="한컴 윤고딕 230" pitchFamily="18" charset="-127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 smtClean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  <a:endParaRPr lang="en-US" altLang="ko-KR" sz="1000" b="1" dirty="0">
              <a:solidFill>
                <a:srgbClr val="1F76A3"/>
              </a:solidFill>
              <a:latin typeface="Lucida Sans Unicode" pitchFamily="34" charset="0"/>
              <a:cs typeface="Lucida Sans Unicode" pitchFamily="34" charset="0"/>
              <a:sym typeface="Lucida Sans Unicode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white">
          <a:xfrm>
            <a:off x="647700" y="641330"/>
            <a:ext cx="8493125" cy="729428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17" tIns="45708" rIns="91417" bIns="45708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민영교도소 운영에 대한 자율성 </a:t>
            </a:r>
            <a:r>
              <a:rPr lang="ko-KR" altLang="en-US" b="1" dirty="0" smtClean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강화</a:t>
            </a:r>
            <a:endParaRPr lang="en-US" altLang="ko-KR" b="1" dirty="0" smtClean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endParaRPr lang="ko-KR" altLang="en-US" b="1" dirty="0">
              <a:solidFill>
                <a:srgbClr val="000000"/>
              </a:solidFill>
              <a:latin typeface="한컴 윤고딕 230" pitchFamily="18" charset="-127"/>
              <a:ea typeface="한컴 윤고딕 230" pitchFamily="18" charset="-127"/>
              <a:sym typeface="Lucida Sans Unicode" pitchFamily="34" charset="0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○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현재 민영교도소의 수용관리는 국영교도소에 준하여 관리하게 되어 있어 </a:t>
            </a:r>
            <a:r>
              <a:rPr lang="ko-KR" altLang="en-US" sz="1900" dirty="0" err="1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교화위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주의 탄력적 운영에 한계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5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예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)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폐방시간의 경우 국영교도소와 같이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18:00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를 엄수해야 하고 그 이후 시간은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교화를 포기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5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○ 민영교도소 운영 현실에 맞는 자율성을 부여함이 상담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2800" b="1" dirty="0"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▢ 교도소 </a:t>
            </a:r>
            <a:r>
              <a:rPr lang="ko-KR" altLang="en-US" b="1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운영경비의 효율적 운영 제고</a:t>
            </a:r>
            <a:endParaRPr lang="en-US" altLang="ko-KR" b="1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b="1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○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회계독립의 원칙에 의해 현재 운영경비 집행결과 잔액이 있을 경우 이를 국고에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반납하도록 되어 있어 자금을 효율적으로 운용할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수 없음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</a:t>
            </a:r>
          </a:p>
          <a:p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○ 운영경비의 효율적 위하여 국영교도소 회계와는 구분하여 잉여예산을 이월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, </a:t>
            </a:r>
          </a:p>
          <a:p>
            <a:r>
              <a:rPr lang="en-US" altLang="ko-KR" sz="190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</a:t>
            </a:r>
            <a:r>
              <a:rPr lang="ko-KR" altLang="en-US" sz="190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장기적 설비투자에 이용 등 탄력적 운영으로 개정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90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endParaRPr lang="ko-KR" altLang="en-US" sz="1900" b="1" dirty="0"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900" b="1" dirty="0">
              <a:solidFill>
                <a:schemeClr val="bg1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b="1" dirty="0">
                <a:solidFill>
                  <a:srgbClr val="FFFFFF"/>
                </a:solidFill>
                <a:latin typeface="Tahoma" pitchFamily="34" charset="0"/>
                <a:ea typeface="한컴 윤고딕 230" pitchFamily="18" charset="-127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8163" y="403225"/>
            <a:ext cx="8061325" cy="6118225"/>
          </a:xfrm>
          <a:ln/>
        </p:spPr>
        <p:txBody>
          <a:bodyPr lIns="91417" tIns="45708" rIns="91417" bIns="45708"/>
          <a:lstStyle/>
          <a:p>
            <a:pPr>
              <a:lnSpc>
                <a:spcPct val="10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/>
            </a:r>
            <a:br>
              <a:rPr lang="en-US" altLang="ko-KR" sz="2000" b="1" dirty="0">
                <a:solidFill>
                  <a:srgbClr val="000000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</a:br>
            <a:r>
              <a:rPr lang="en-US" altLang="ko-KR" sz="1000" b="1" dirty="0">
                <a:solidFill>
                  <a:srgbClr val="1F76A3"/>
                </a:solidFill>
                <a:latin typeface="Lucida Sans Unicode" pitchFamily="34" charset="0"/>
                <a:cs typeface="Lucida Sans Unicode" pitchFamily="34" charset="0"/>
                <a:sym typeface="Lucida Sans Unicode" pitchFamily="34" charset="0"/>
              </a:rPr>
              <a:t> 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white">
          <a:xfrm>
            <a:off x="647700" y="641330"/>
            <a:ext cx="8493125" cy="5478399"/>
          </a:xfrm>
          <a:prstGeom prst="rect">
            <a:avLst/>
          </a:prstGeom>
          <a:noFill/>
          <a:ln>
            <a:noFill/>
          </a:ln>
          <a:effectLst/>
        </p:spPr>
        <p:txBody>
          <a:bodyPr lIns="91417" tIns="45708" rIns="91417" bIns="45708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▢ </a:t>
            </a:r>
            <a:r>
              <a:rPr lang="ko-KR" altLang="en-US" b="1" dirty="0">
                <a:solidFill>
                  <a:srgbClr val="000000"/>
                </a:solidFill>
                <a:latin typeface="한컴 윤고딕 230" pitchFamily="18" charset="-127"/>
                <a:ea typeface="한컴 윤고딕 230" pitchFamily="18" charset="-127"/>
                <a:sym typeface="Lucida Sans Unicode" pitchFamily="34" charset="0"/>
              </a:rPr>
              <a:t>민영교도소 운영에 대한 자율성 강화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○ 교육프로그램 운영과 수용자 이입절차에 불필요한 제약을 두고 있으므로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이에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대한 완화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필요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5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○ 과다하게 파견된 감독관 인원 및 무제한적으로 규정된 감독관 업무 기능의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축소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5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○ 인사는 해당 기관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고유사항이므로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조직 구성 등 인사 관련사항을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기관장 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en-US" altLang="ko-KR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권한으로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이전</a:t>
            </a:r>
          </a:p>
          <a:p>
            <a:endParaRPr lang="ko-KR" altLang="en-US" sz="1900" b="1" dirty="0"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▢ 교도소 운영상의 안정성 제고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○ 현재 운영경비 집행결과 잔액이 있을 경우 이를 국고에 반납하도록 되어 있어 </a:t>
            </a: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효율적 예산 운용의 어려움</a:t>
            </a:r>
            <a:endParaRPr lang="ko-KR" altLang="en-US" sz="190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</a:t>
            </a:r>
            <a:endParaRPr lang="ko-KR" altLang="en-US" sz="1900" b="1" dirty="0"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▢ 법무부와 협력관계 구축 </a:t>
            </a:r>
          </a:p>
          <a:p>
            <a:r>
              <a:rPr lang="ko-KR" altLang="en-US" sz="1900" b="1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○ 국영의 다년간 노하우와 민영의 유연성을 결합하여 보다 나은 교정 서비스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제공</a:t>
            </a:r>
            <a:endParaRPr lang="en-US" altLang="ko-KR" sz="1900" dirty="0" smtClean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endParaRPr lang="ko-KR" altLang="en-US" sz="1000" dirty="0">
              <a:solidFill>
                <a:srgbClr val="000000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   ○ 정기적인 민관 합동 </a:t>
            </a:r>
            <a:r>
              <a:rPr lang="ko-KR" altLang="en-US" sz="1900" dirty="0" smtClean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세미나 등 긴밀한 협력관계 </a:t>
            </a:r>
            <a:r>
              <a:rPr lang="ko-KR" altLang="en-US" sz="1900" dirty="0">
                <a:solidFill>
                  <a:srgbClr val="000000"/>
                </a:solidFill>
                <a:latin typeface="Tahoma" pitchFamily="34" charset="0"/>
                <a:ea typeface="한컴 윤고딕 230" pitchFamily="18" charset="-127"/>
              </a:rPr>
              <a:t>구축</a:t>
            </a:r>
          </a:p>
          <a:p>
            <a:endParaRPr lang="ko-KR" altLang="en-US" sz="1900" b="1" dirty="0">
              <a:solidFill>
                <a:schemeClr val="bg1"/>
              </a:solidFill>
              <a:latin typeface="Tahoma" pitchFamily="34" charset="0"/>
              <a:ea typeface="한컴 윤고딕 230" pitchFamily="18" charset="-127"/>
            </a:endParaRPr>
          </a:p>
          <a:p>
            <a:r>
              <a:rPr lang="ko-KR" altLang="en-US" sz="1900" b="1" dirty="0">
                <a:solidFill>
                  <a:srgbClr val="FFFFFF"/>
                </a:solidFill>
                <a:latin typeface="Tahoma" pitchFamily="34" charset="0"/>
                <a:ea typeface="한컴 윤고딕 230" pitchFamily="18" charset="-127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terPage 1">
  <a:themeElements>
    <a:clrScheme name="">
      <a:dk1>
        <a:srgbClr val="000000"/>
      </a:dk1>
      <a:lt1>
        <a:srgbClr val="FFFFFF"/>
      </a:lt1>
      <a:dk2>
        <a:srgbClr val="000000"/>
      </a:dk2>
      <a:lt2>
        <a:srgbClr val="2B9DD7"/>
      </a:lt2>
      <a:accent1>
        <a:srgbClr val="337CD6"/>
      </a:accent1>
      <a:accent2>
        <a:srgbClr val="3333FF"/>
      </a:accent2>
      <a:accent3>
        <a:srgbClr val="FFFFFF"/>
      </a:accent3>
      <a:accent4>
        <a:srgbClr val="000000"/>
      </a:accent4>
      <a:accent5>
        <a:srgbClr val="ADBFE8"/>
      </a:accent5>
      <a:accent6>
        <a:srgbClr val="2D2DE7"/>
      </a:accent6>
      <a:hlink>
        <a:srgbClr val="B0D6F6"/>
      </a:hlink>
      <a:folHlink>
        <a:srgbClr val="7FA9FD"/>
      </a:folHlink>
    </a:clrScheme>
    <a:fontScheme name="MasterPage 1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Page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Page 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Page 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Page 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Page 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Page 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Page 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Page 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Page 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Page 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Page 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Page 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1329</Words>
  <Application>Haansoft_Show2010</Application>
  <PresentationFormat>사용자 지정</PresentationFormat>
  <Paragraphs>305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MasterPage 1</vt:lpstr>
      <vt:lpstr>   민영교도소의 운영실태와 향후 정책방향      소망교도소   </vt:lpstr>
      <vt:lpstr>   </vt:lpstr>
      <vt:lpstr>   </vt:lpstr>
      <vt:lpstr>   </vt:lpstr>
      <vt:lpstr>   </vt:lpstr>
      <vt:lpstr>   </vt:lpstr>
      <vt:lpstr>                     ※ 전국 평균 재입소율 22.3%(2011년  기준)                         - 개소 2년 8개월에 불과하여 공시적인 통계로 인정받기는 미흡하나 당초             목표로  했던 재범률 4%대 달성은 무난할 것으로 보임 </vt:lpstr>
      <vt:lpstr>   </vt:lpstr>
      <vt:lpstr>   </vt:lpstr>
      <vt:lpstr>   </vt:lpstr>
      <vt:lpstr>   </vt:lpstr>
      <vt:lpstr>   </vt:lpstr>
      <vt:lpstr>   </vt:lpstr>
      <vt:lpstr>   </vt:lpstr>
      <vt:lpstr>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민영교도소의 운영실태와 향후 정책방향</dc:title>
  <dc:creator>방사선</dc:creator>
  <cp:lastModifiedBy>사용자</cp:lastModifiedBy>
  <cp:revision>19</cp:revision>
  <dcterms:created xsi:type="dcterms:W3CDTF">2013-08-25T16:05:40Z</dcterms:created>
  <dcterms:modified xsi:type="dcterms:W3CDTF">2013-08-27T07:18:29Z</dcterms:modified>
</cp:coreProperties>
</file>