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6" r:id="rId1"/>
  </p:sldMasterIdLst>
  <p:notesMasterIdLst>
    <p:notesMasterId r:id="rId34"/>
  </p:notesMasterIdLst>
  <p:sldIdLst>
    <p:sldId id="300" r:id="rId2"/>
    <p:sldId id="272" r:id="rId3"/>
    <p:sldId id="275" r:id="rId4"/>
    <p:sldId id="258" r:id="rId5"/>
    <p:sldId id="270" r:id="rId6"/>
    <p:sldId id="285" r:id="rId7"/>
    <p:sldId id="282" r:id="rId8"/>
    <p:sldId id="294" r:id="rId9"/>
    <p:sldId id="295" r:id="rId10"/>
    <p:sldId id="276" r:id="rId11"/>
    <p:sldId id="259" r:id="rId12"/>
    <p:sldId id="269" r:id="rId13"/>
    <p:sldId id="288" r:id="rId14"/>
    <p:sldId id="287" r:id="rId15"/>
    <p:sldId id="268" r:id="rId16"/>
    <p:sldId id="296" r:id="rId17"/>
    <p:sldId id="257" r:id="rId18"/>
    <p:sldId id="293" r:id="rId19"/>
    <p:sldId id="297" r:id="rId20"/>
    <p:sldId id="264" r:id="rId21"/>
    <p:sldId id="289" r:id="rId22"/>
    <p:sldId id="290" r:id="rId23"/>
    <p:sldId id="263" r:id="rId24"/>
    <p:sldId id="304" r:id="rId25"/>
    <p:sldId id="302" r:id="rId26"/>
    <p:sldId id="301" r:id="rId27"/>
    <p:sldId id="273" r:id="rId28"/>
    <p:sldId id="299" r:id="rId29"/>
    <p:sldId id="303" r:id="rId30"/>
    <p:sldId id="306" r:id="rId31"/>
    <p:sldId id="305" r:id="rId32"/>
    <p:sldId id="307" r:id="rId33"/>
  </p:sldIdLst>
  <p:sldSz cx="9144000" cy="6858000" type="screen4x3"/>
  <p:notesSz cx="6797675" cy="9926638"/>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600FF"/>
    <a:srgbClr val="66CCFF"/>
    <a:srgbClr val="CCFFFF"/>
    <a:srgbClr val="66FFFF"/>
    <a:srgbClr val="33CCFF"/>
    <a:srgbClr val="0066FF"/>
    <a:srgbClr val="3333CC"/>
    <a:srgbClr val="6666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402" autoAdjust="0"/>
    <p:restoredTop sz="99881" autoAdjust="0"/>
  </p:normalViewPr>
  <p:slideViewPr>
    <p:cSldViewPr>
      <p:cViewPr>
        <p:scale>
          <a:sx n="100" d="100"/>
          <a:sy n="100" d="100"/>
        </p:scale>
        <p:origin x="-1260" y="2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2490" y="-78"/>
      </p:cViewPr>
      <p:guideLst>
        <p:guide orient="horz" pos="3127"/>
        <p:guide pos="214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BFA9B4-3CD0-46AA-91DA-CC2103744458}" type="doc">
      <dgm:prSet loTypeId="urn:microsoft.com/office/officeart/2005/8/layout/hProcess3" loCatId="process" qsTypeId="urn:microsoft.com/office/officeart/2005/8/quickstyle/simple1#1" qsCatId="simple" csTypeId="urn:microsoft.com/office/officeart/2005/8/colors/accent1_2#1" csCatId="accent1" phldr="1"/>
      <dgm:spPr/>
    </dgm:pt>
    <dgm:pt modelId="{E58717C4-E071-45B4-A965-B2B12F69DEED}">
      <dgm:prSet phldrT="[Text]"/>
      <dgm:spPr/>
      <dgm:t>
        <a:bodyPr/>
        <a:lstStyle/>
        <a:p>
          <a:endParaRPr lang="de-DE" dirty="0"/>
        </a:p>
      </dgm:t>
    </dgm:pt>
    <dgm:pt modelId="{83D08055-923F-496F-85B3-62A3D6B9623F}" type="parTrans" cxnId="{40F5850F-2335-4A30-8D39-8EF9675F7B32}">
      <dgm:prSet/>
      <dgm:spPr/>
      <dgm:t>
        <a:bodyPr/>
        <a:lstStyle/>
        <a:p>
          <a:endParaRPr lang="de-DE"/>
        </a:p>
      </dgm:t>
    </dgm:pt>
    <dgm:pt modelId="{A9616770-DA00-4A01-A1E2-49FC5667D3EA}" type="sibTrans" cxnId="{40F5850F-2335-4A30-8D39-8EF9675F7B32}">
      <dgm:prSet/>
      <dgm:spPr/>
      <dgm:t>
        <a:bodyPr/>
        <a:lstStyle/>
        <a:p>
          <a:endParaRPr lang="de-DE"/>
        </a:p>
      </dgm:t>
    </dgm:pt>
    <dgm:pt modelId="{98169BFA-7B5D-4562-8302-DA4C35ED229E}">
      <dgm:prSet phldrT="[Text]"/>
      <dgm:spPr/>
      <dgm:t>
        <a:bodyPr/>
        <a:lstStyle/>
        <a:p>
          <a:endParaRPr lang="de-DE" dirty="0"/>
        </a:p>
      </dgm:t>
    </dgm:pt>
    <dgm:pt modelId="{0D293102-8D48-486A-A64C-A195810E43B0}" type="parTrans" cxnId="{7ECF5009-308C-4A64-88A9-4A254B90F2A5}">
      <dgm:prSet/>
      <dgm:spPr/>
      <dgm:t>
        <a:bodyPr/>
        <a:lstStyle/>
        <a:p>
          <a:endParaRPr lang="de-DE"/>
        </a:p>
      </dgm:t>
    </dgm:pt>
    <dgm:pt modelId="{F52EDE35-068F-4777-A53C-120DA16B7A06}" type="sibTrans" cxnId="{7ECF5009-308C-4A64-88A9-4A254B90F2A5}">
      <dgm:prSet/>
      <dgm:spPr/>
      <dgm:t>
        <a:bodyPr/>
        <a:lstStyle/>
        <a:p>
          <a:endParaRPr lang="de-DE"/>
        </a:p>
      </dgm:t>
    </dgm:pt>
    <dgm:pt modelId="{2F8F4B8C-07C0-4E0A-BE42-42413C36C66B}">
      <dgm:prSet phldrT="[Text]"/>
      <dgm:spPr/>
      <dgm:t>
        <a:bodyPr/>
        <a:lstStyle/>
        <a:p>
          <a:endParaRPr lang="de-DE" dirty="0"/>
        </a:p>
      </dgm:t>
    </dgm:pt>
    <dgm:pt modelId="{229A460F-7F34-4DE7-A3A8-822536FF0D53}" type="parTrans" cxnId="{317EE827-B545-4687-99C0-64E0FBF2FE28}">
      <dgm:prSet/>
      <dgm:spPr/>
      <dgm:t>
        <a:bodyPr/>
        <a:lstStyle/>
        <a:p>
          <a:endParaRPr lang="de-DE"/>
        </a:p>
      </dgm:t>
    </dgm:pt>
    <dgm:pt modelId="{B8F8F142-610F-440C-BB1F-FA4A97C23D87}" type="sibTrans" cxnId="{317EE827-B545-4687-99C0-64E0FBF2FE28}">
      <dgm:prSet/>
      <dgm:spPr/>
      <dgm:t>
        <a:bodyPr/>
        <a:lstStyle/>
        <a:p>
          <a:endParaRPr lang="de-DE"/>
        </a:p>
      </dgm:t>
    </dgm:pt>
    <dgm:pt modelId="{B53E9B4B-206A-4380-A997-1FCAC1B61116}" type="pres">
      <dgm:prSet presAssocID="{0ABFA9B4-3CD0-46AA-91DA-CC2103744458}" presName="Name0" presStyleCnt="0">
        <dgm:presLayoutVars>
          <dgm:dir/>
          <dgm:animLvl val="lvl"/>
          <dgm:resizeHandles val="exact"/>
        </dgm:presLayoutVars>
      </dgm:prSet>
      <dgm:spPr/>
    </dgm:pt>
    <dgm:pt modelId="{D3A8F129-DD28-4040-91AA-20FEBE9C8C7C}" type="pres">
      <dgm:prSet presAssocID="{0ABFA9B4-3CD0-46AA-91DA-CC2103744458}" presName="dummy" presStyleCnt="0"/>
      <dgm:spPr/>
    </dgm:pt>
    <dgm:pt modelId="{3E1B54FC-C007-482F-8DF4-E1C172A8916E}" type="pres">
      <dgm:prSet presAssocID="{0ABFA9B4-3CD0-46AA-91DA-CC2103744458}" presName="linH" presStyleCnt="0"/>
      <dgm:spPr/>
    </dgm:pt>
    <dgm:pt modelId="{B81836DA-AA46-45BB-8C7C-541C0A1965BC}" type="pres">
      <dgm:prSet presAssocID="{0ABFA9B4-3CD0-46AA-91DA-CC2103744458}" presName="padding1" presStyleCnt="0"/>
      <dgm:spPr/>
    </dgm:pt>
    <dgm:pt modelId="{8CA69D0B-B33C-4E4A-A712-778DF635AD52}" type="pres">
      <dgm:prSet presAssocID="{E58717C4-E071-45B4-A965-B2B12F69DEED}" presName="linV" presStyleCnt="0"/>
      <dgm:spPr/>
    </dgm:pt>
    <dgm:pt modelId="{CA754673-3DD3-406A-AD0A-8234DB35B219}" type="pres">
      <dgm:prSet presAssocID="{E58717C4-E071-45B4-A965-B2B12F69DEED}" presName="spVertical1" presStyleCnt="0"/>
      <dgm:spPr/>
    </dgm:pt>
    <dgm:pt modelId="{F7E16353-D2E0-4AB5-9EBB-DA37072D0B81}" type="pres">
      <dgm:prSet presAssocID="{E58717C4-E071-45B4-A965-B2B12F69DEED}" presName="parTx" presStyleLbl="revTx" presStyleIdx="0" presStyleCnt="3">
        <dgm:presLayoutVars>
          <dgm:chMax val="0"/>
          <dgm:chPref val="0"/>
          <dgm:bulletEnabled val="1"/>
        </dgm:presLayoutVars>
      </dgm:prSet>
      <dgm:spPr/>
      <dgm:t>
        <a:bodyPr/>
        <a:lstStyle/>
        <a:p>
          <a:endParaRPr lang="de-DE"/>
        </a:p>
      </dgm:t>
    </dgm:pt>
    <dgm:pt modelId="{68F4EF2E-0A69-433B-9CEC-27B097C45FE8}" type="pres">
      <dgm:prSet presAssocID="{E58717C4-E071-45B4-A965-B2B12F69DEED}" presName="spVertical2" presStyleCnt="0"/>
      <dgm:spPr/>
    </dgm:pt>
    <dgm:pt modelId="{7706FBF1-061D-489B-96F8-D75E594AC0D1}" type="pres">
      <dgm:prSet presAssocID="{E58717C4-E071-45B4-A965-B2B12F69DEED}" presName="spVertical3" presStyleCnt="0"/>
      <dgm:spPr/>
    </dgm:pt>
    <dgm:pt modelId="{5F280CCB-D1A6-4126-BBB0-E6A8E0DDA49B}" type="pres">
      <dgm:prSet presAssocID="{A9616770-DA00-4A01-A1E2-49FC5667D3EA}" presName="space" presStyleCnt="0"/>
      <dgm:spPr/>
    </dgm:pt>
    <dgm:pt modelId="{F86D31C0-1626-4DDE-9DB3-3571A8A5EE3C}" type="pres">
      <dgm:prSet presAssocID="{98169BFA-7B5D-4562-8302-DA4C35ED229E}" presName="linV" presStyleCnt="0"/>
      <dgm:spPr/>
    </dgm:pt>
    <dgm:pt modelId="{EA56B1E2-854B-46D9-B597-A8006459C5C2}" type="pres">
      <dgm:prSet presAssocID="{98169BFA-7B5D-4562-8302-DA4C35ED229E}" presName="spVertical1" presStyleCnt="0"/>
      <dgm:spPr/>
    </dgm:pt>
    <dgm:pt modelId="{6163C832-AE88-46C8-898D-B6F40B762490}" type="pres">
      <dgm:prSet presAssocID="{98169BFA-7B5D-4562-8302-DA4C35ED229E}" presName="parTx" presStyleLbl="revTx" presStyleIdx="1" presStyleCnt="3">
        <dgm:presLayoutVars>
          <dgm:chMax val="0"/>
          <dgm:chPref val="0"/>
          <dgm:bulletEnabled val="1"/>
        </dgm:presLayoutVars>
      </dgm:prSet>
      <dgm:spPr/>
      <dgm:t>
        <a:bodyPr/>
        <a:lstStyle/>
        <a:p>
          <a:endParaRPr lang="de-DE"/>
        </a:p>
      </dgm:t>
    </dgm:pt>
    <dgm:pt modelId="{F1719590-2E43-4FFA-ABA0-2DD5B008E3EF}" type="pres">
      <dgm:prSet presAssocID="{98169BFA-7B5D-4562-8302-DA4C35ED229E}" presName="spVertical2" presStyleCnt="0"/>
      <dgm:spPr/>
    </dgm:pt>
    <dgm:pt modelId="{D78A3CC2-A7BD-45D0-ABF6-CB4827EE0C4F}" type="pres">
      <dgm:prSet presAssocID="{98169BFA-7B5D-4562-8302-DA4C35ED229E}" presName="spVertical3" presStyleCnt="0"/>
      <dgm:spPr/>
    </dgm:pt>
    <dgm:pt modelId="{0ECE0D41-F1C4-4726-8EDA-5AAD8F2E6397}" type="pres">
      <dgm:prSet presAssocID="{F52EDE35-068F-4777-A53C-120DA16B7A06}" presName="space" presStyleCnt="0"/>
      <dgm:spPr/>
    </dgm:pt>
    <dgm:pt modelId="{338C9521-2ADA-41F4-8ACA-2E044C3923D2}" type="pres">
      <dgm:prSet presAssocID="{2F8F4B8C-07C0-4E0A-BE42-42413C36C66B}" presName="linV" presStyleCnt="0"/>
      <dgm:spPr/>
    </dgm:pt>
    <dgm:pt modelId="{8A5996FC-1F89-472A-9F0D-DBF34602C8E0}" type="pres">
      <dgm:prSet presAssocID="{2F8F4B8C-07C0-4E0A-BE42-42413C36C66B}" presName="spVertical1" presStyleCnt="0"/>
      <dgm:spPr/>
    </dgm:pt>
    <dgm:pt modelId="{BD417660-5158-4799-8D52-B0968F441480}" type="pres">
      <dgm:prSet presAssocID="{2F8F4B8C-07C0-4E0A-BE42-42413C36C66B}" presName="parTx" presStyleLbl="revTx" presStyleIdx="2" presStyleCnt="3">
        <dgm:presLayoutVars>
          <dgm:chMax val="0"/>
          <dgm:chPref val="0"/>
          <dgm:bulletEnabled val="1"/>
        </dgm:presLayoutVars>
      </dgm:prSet>
      <dgm:spPr/>
      <dgm:t>
        <a:bodyPr/>
        <a:lstStyle/>
        <a:p>
          <a:endParaRPr lang="de-DE"/>
        </a:p>
      </dgm:t>
    </dgm:pt>
    <dgm:pt modelId="{7709DC24-BF81-4C23-9D96-E43205820F27}" type="pres">
      <dgm:prSet presAssocID="{2F8F4B8C-07C0-4E0A-BE42-42413C36C66B}" presName="spVertical2" presStyleCnt="0"/>
      <dgm:spPr/>
    </dgm:pt>
    <dgm:pt modelId="{AF895CAC-D0AD-42D6-8AB7-2BC38828FDF2}" type="pres">
      <dgm:prSet presAssocID="{2F8F4B8C-07C0-4E0A-BE42-42413C36C66B}" presName="spVertical3" presStyleCnt="0"/>
      <dgm:spPr/>
    </dgm:pt>
    <dgm:pt modelId="{DEFBAFEA-FB89-412D-8D1B-8552BC5CA393}" type="pres">
      <dgm:prSet presAssocID="{0ABFA9B4-3CD0-46AA-91DA-CC2103744458}" presName="padding2" presStyleCnt="0"/>
      <dgm:spPr/>
    </dgm:pt>
    <dgm:pt modelId="{2640AED7-9DE0-43A0-B54E-976E8F36FB6A}" type="pres">
      <dgm:prSet presAssocID="{0ABFA9B4-3CD0-46AA-91DA-CC2103744458}" presName="negArrow" presStyleCnt="0"/>
      <dgm:spPr/>
    </dgm:pt>
    <dgm:pt modelId="{087E569F-0DC6-42E5-8AD1-6B1E76C0FB7E}" type="pres">
      <dgm:prSet presAssocID="{0ABFA9B4-3CD0-46AA-91DA-CC2103744458}" presName="backgroundArrow" presStyleLbl="node1" presStyleIdx="0" presStyleCnt="1" custLinFactNeighborX="8333" custLinFactNeighborY="18706"/>
      <dgm:spPr/>
      <dgm:t>
        <a:bodyPr/>
        <a:lstStyle/>
        <a:p>
          <a:endParaRPr lang="de-DE"/>
        </a:p>
      </dgm:t>
    </dgm:pt>
  </dgm:ptLst>
  <dgm:cxnLst>
    <dgm:cxn modelId="{52FE2B01-81EB-412F-B121-4512A0C1A6E3}" type="presOf" srcId="{E58717C4-E071-45B4-A965-B2B12F69DEED}" destId="{F7E16353-D2E0-4AB5-9EBB-DA37072D0B81}" srcOrd="0" destOrd="0" presId="urn:microsoft.com/office/officeart/2005/8/layout/hProcess3"/>
    <dgm:cxn modelId="{03EFBF15-2C83-4201-ACF7-37AF26CA32B6}" type="presOf" srcId="{2F8F4B8C-07C0-4E0A-BE42-42413C36C66B}" destId="{BD417660-5158-4799-8D52-B0968F441480}" srcOrd="0" destOrd="0" presId="urn:microsoft.com/office/officeart/2005/8/layout/hProcess3"/>
    <dgm:cxn modelId="{0EBD858D-77B0-47BF-8E2D-D1EAAAD41E49}" type="presOf" srcId="{0ABFA9B4-3CD0-46AA-91DA-CC2103744458}" destId="{B53E9B4B-206A-4380-A997-1FCAC1B61116}" srcOrd="0" destOrd="0" presId="urn:microsoft.com/office/officeart/2005/8/layout/hProcess3"/>
    <dgm:cxn modelId="{40F5850F-2335-4A30-8D39-8EF9675F7B32}" srcId="{0ABFA9B4-3CD0-46AA-91DA-CC2103744458}" destId="{E58717C4-E071-45B4-A965-B2B12F69DEED}" srcOrd="0" destOrd="0" parTransId="{83D08055-923F-496F-85B3-62A3D6B9623F}" sibTransId="{A9616770-DA00-4A01-A1E2-49FC5667D3EA}"/>
    <dgm:cxn modelId="{92308A45-DB7E-4ED6-8546-8C56E2A0EC7A}" type="presOf" srcId="{98169BFA-7B5D-4562-8302-DA4C35ED229E}" destId="{6163C832-AE88-46C8-898D-B6F40B762490}" srcOrd="0" destOrd="0" presId="urn:microsoft.com/office/officeart/2005/8/layout/hProcess3"/>
    <dgm:cxn modelId="{7ECF5009-308C-4A64-88A9-4A254B90F2A5}" srcId="{0ABFA9B4-3CD0-46AA-91DA-CC2103744458}" destId="{98169BFA-7B5D-4562-8302-DA4C35ED229E}" srcOrd="1" destOrd="0" parTransId="{0D293102-8D48-486A-A64C-A195810E43B0}" sibTransId="{F52EDE35-068F-4777-A53C-120DA16B7A06}"/>
    <dgm:cxn modelId="{317EE827-B545-4687-99C0-64E0FBF2FE28}" srcId="{0ABFA9B4-3CD0-46AA-91DA-CC2103744458}" destId="{2F8F4B8C-07C0-4E0A-BE42-42413C36C66B}" srcOrd="2" destOrd="0" parTransId="{229A460F-7F34-4DE7-A3A8-822536FF0D53}" sibTransId="{B8F8F142-610F-440C-BB1F-FA4A97C23D87}"/>
    <dgm:cxn modelId="{62083B37-D71B-4A15-8839-DD58F1562EA9}" type="presParOf" srcId="{B53E9B4B-206A-4380-A997-1FCAC1B61116}" destId="{D3A8F129-DD28-4040-91AA-20FEBE9C8C7C}" srcOrd="0" destOrd="0" presId="urn:microsoft.com/office/officeart/2005/8/layout/hProcess3"/>
    <dgm:cxn modelId="{2E67B423-6DF1-42A2-BC0F-A28EE9FD6BBD}" type="presParOf" srcId="{B53E9B4B-206A-4380-A997-1FCAC1B61116}" destId="{3E1B54FC-C007-482F-8DF4-E1C172A8916E}" srcOrd="1" destOrd="0" presId="urn:microsoft.com/office/officeart/2005/8/layout/hProcess3"/>
    <dgm:cxn modelId="{36A002BB-BE0F-4A9D-8401-543E07A91B70}" type="presParOf" srcId="{3E1B54FC-C007-482F-8DF4-E1C172A8916E}" destId="{B81836DA-AA46-45BB-8C7C-541C0A1965BC}" srcOrd="0" destOrd="0" presId="urn:microsoft.com/office/officeart/2005/8/layout/hProcess3"/>
    <dgm:cxn modelId="{69FB02D0-8412-4082-BB66-215704633BDD}" type="presParOf" srcId="{3E1B54FC-C007-482F-8DF4-E1C172A8916E}" destId="{8CA69D0B-B33C-4E4A-A712-778DF635AD52}" srcOrd="1" destOrd="0" presId="urn:microsoft.com/office/officeart/2005/8/layout/hProcess3"/>
    <dgm:cxn modelId="{E6C1A2D3-DC3C-488C-8491-21172F1D5164}" type="presParOf" srcId="{8CA69D0B-B33C-4E4A-A712-778DF635AD52}" destId="{CA754673-3DD3-406A-AD0A-8234DB35B219}" srcOrd="0" destOrd="0" presId="urn:microsoft.com/office/officeart/2005/8/layout/hProcess3"/>
    <dgm:cxn modelId="{B6CAC5A8-5BFD-45A6-A92B-648477AB5D06}" type="presParOf" srcId="{8CA69D0B-B33C-4E4A-A712-778DF635AD52}" destId="{F7E16353-D2E0-4AB5-9EBB-DA37072D0B81}" srcOrd="1" destOrd="0" presId="urn:microsoft.com/office/officeart/2005/8/layout/hProcess3"/>
    <dgm:cxn modelId="{11596A3F-B01D-416D-8549-7B75EAC60519}" type="presParOf" srcId="{8CA69D0B-B33C-4E4A-A712-778DF635AD52}" destId="{68F4EF2E-0A69-433B-9CEC-27B097C45FE8}" srcOrd="2" destOrd="0" presId="urn:microsoft.com/office/officeart/2005/8/layout/hProcess3"/>
    <dgm:cxn modelId="{9681F32F-8193-4881-BB2B-F63BD6292941}" type="presParOf" srcId="{8CA69D0B-B33C-4E4A-A712-778DF635AD52}" destId="{7706FBF1-061D-489B-96F8-D75E594AC0D1}" srcOrd="3" destOrd="0" presId="urn:microsoft.com/office/officeart/2005/8/layout/hProcess3"/>
    <dgm:cxn modelId="{2DD59D85-123B-435B-AD61-018119D5E00C}" type="presParOf" srcId="{3E1B54FC-C007-482F-8DF4-E1C172A8916E}" destId="{5F280CCB-D1A6-4126-BBB0-E6A8E0DDA49B}" srcOrd="2" destOrd="0" presId="urn:microsoft.com/office/officeart/2005/8/layout/hProcess3"/>
    <dgm:cxn modelId="{A17B2ADA-A603-44DC-8AA0-0CBA23345BDD}" type="presParOf" srcId="{3E1B54FC-C007-482F-8DF4-E1C172A8916E}" destId="{F86D31C0-1626-4DDE-9DB3-3571A8A5EE3C}" srcOrd="3" destOrd="0" presId="urn:microsoft.com/office/officeart/2005/8/layout/hProcess3"/>
    <dgm:cxn modelId="{56B70FA3-FE32-452E-B23F-5517F3E0D527}" type="presParOf" srcId="{F86D31C0-1626-4DDE-9DB3-3571A8A5EE3C}" destId="{EA56B1E2-854B-46D9-B597-A8006459C5C2}" srcOrd="0" destOrd="0" presId="urn:microsoft.com/office/officeart/2005/8/layout/hProcess3"/>
    <dgm:cxn modelId="{460602F8-4BB0-4981-8B9D-9C9645E7600A}" type="presParOf" srcId="{F86D31C0-1626-4DDE-9DB3-3571A8A5EE3C}" destId="{6163C832-AE88-46C8-898D-B6F40B762490}" srcOrd="1" destOrd="0" presId="urn:microsoft.com/office/officeart/2005/8/layout/hProcess3"/>
    <dgm:cxn modelId="{CA34BB32-BBA1-4CAD-9068-A7C89680A9D4}" type="presParOf" srcId="{F86D31C0-1626-4DDE-9DB3-3571A8A5EE3C}" destId="{F1719590-2E43-4FFA-ABA0-2DD5B008E3EF}" srcOrd="2" destOrd="0" presId="urn:microsoft.com/office/officeart/2005/8/layout/hProcess3"/>
    <dgm:cxn modelId="{90FCF61A-99DB-4CC9-8A13-8001C7D8A774}" type="presParOf" srcId="{F86D31C0-1626-4DDE-9DB3-3571A8A5EE3C}" destId="{D78A3CC2-A7BD-45D0-ABF6-CB4827EE0C4F}" srcOrd="3" destOrd="0" presId="urn:microsoft.com/office/officeart/2005/8/layout/hProcess3"/>
    <dgm:cxn modelId="{F4E9CD4E-2950-4ECD-9A6F-87BB4699589E}" type="presParOf" srcId="{3E1B54FC-C007-482F-8DF4-E1C172A8916E}" destId="{0ECE0D41-F1C4-4726-8EDA-5AAD8F2E6397}" srcOrd="4" destOrd="0" presId="urn:microsoft.com/office/officeart/2005/8/layout/hProcess3"/>
    <dgm:cxn modelId="{0C737877-5ACE-4FAB-9495-6340A8D330CD}" type="presParOf" srcId="{3E1B54FC-C007-482F-8DF4-E1C172A8916E}" destId="{338C9521-2ADA-41F4-8ACA-2E044C3923D2}" srcOrd="5" destOrd="0" presId="urn:microsoft.com/office/officeart/2005/8/layout/hProcess3"/>
    <dgm:cxn modelId="{5E6E6FC5-B516-4044-AF87-65C0A980CFB7}" type="presParOf" srcId="{338C9521-2ADA-41F4-8ACA-2E044C3923D2}" destId="{8A5996FC-1F89-472A-9F0D-DBF34602C8E0}" srcOrd="0" destOrd="0" presId="urn:microsoft.com/office/officeart/2005/8/layout/hProcess3"/>
    <dgm:cxn modelId="{D50D6D9A-7127-4305-82A8-E588E2CCC770}" type="presParOf" srcId="{338C9521-2ADA-41F4-8ACA-2E044C3923D2}" destId="{BD417660-5158-4799-8D52-B0968F441480}" srcOrd="1" destOrd="0" presId="urn:microsoft.com/office/officeart/2005/8/layout/hProcess3"/>
    <dgm:cxn modelId="{9638A8A3-C8EF-456D-9E0E-04BB0EDF67A2}" type="presParOf" srcId="{338C9521-2ADA-41F4-8ACA-2E044C3923D2}" destId="{7709DC24-BF81-4C23-9D96-E43205820F27}" srcOrd="2" destOrd="0" presId="urn:microsoft.com/office/officeart/2005/8/layout/hProcess3"/>
    <dgm:cxn modelId="{843BA138-261D-438D-A711-EF9388038357}" type="presParOf" srcId="{338C9521-2ADA-41F4-8ACA-2E044C3923D2}" destId="{AF895CAC-D0AD-42D6-8AB7-2BC38828FDF2}" srcOrd="3" destOrd="0" presId="urn:microsoft.com/office/officeart/2005/8/layout/hProcess3"/>
    <dgm:cxn modelId="{22FC4D3F-081B-4C8A-B905-0AB3DDA4AF76}" type="presParOf" srcId="{3E1B54FC-C007-482F-8DF4-E1C172A8916E}" destId="{DEFBAFEA-FB89-412D-8D1B-8552BC5CA393}" srcOrd="6" destOrd="0" presId="urn:microsoft.com/office/officeart/2005/8/layout/hProcess3"/>
    <dgm:cxn modelId="{28714EE5-3F1E-4993-A80F-9354F1B1F8A5}" type="presParOf" srcId="{3E1B54FC-C007-482F-8DF4-E1C172A8916E}" destId="{2640AED7-9DE0-43A0-B54E-976E8F36FB6A}" srcOrd="7" destOrd="0" presId="urn:microsoft.com/office/officeart/2005/8/layout/hProcess3"/>
    <dgm:cxn modelId="{0A34A678-6889-4A6F-BE19-B08CCE79683B}" type="presParOf" srcId="{3E1B54FC-C007-482F-8DF4-E1C172A8916E}" destId="{087E569F-0DC6-42E5-8AD1-6B1E76C0FB7E}" srcOrd="8" destOrd="0" presId="urn:microsoft.com/office/officeart/2005/8/layout/hProcess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87E569F-0DC6-42E5-8AD1-6B1E76C0FB7E}">
      <dsp:nvSpPr>
        <dsp:cNvPr id="0" name=""/>
        <dsp:cNvSpPr/>
      </dsp:nvSpPr>
      <dsp:spPr>
        <a:xfrm>
          <a:off x="0" y="9332"/>
          <a:ext cx="2088232" cy="360000"/>
        </a:xfrm>
        <a:prstGeom prst="rightArrow">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417660-5158-4799-8D52-B0968F441480}">
      <dsp:nvSpPr>
        <dsp:cNvPr id="0" name=""/>
        <dsp:cNvSpPr/>
      </dsp:nvSpPr>
      <dsp:spPr>
        <a:xfrm>
          <a:off x="1458546" y="94666"/>
          <a:ext cx="537352" cy="1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50800" rIns="0" bIns="50800" numCol="1" spcCol="1270" anchor="ctr" anchorCtr="0">
          <a:noAutofit/>
        </a:bodyPr>
        <a:lstStyle/>
        <a:p>
          <a:pPr lvl="0" algn="ctr" defTabSz="222250">
            <a:lnSpc>
              <a:spcPct val="90000"/>
            </a:lnSpc>
            <a:spcBef>
              <a:spcPct val="0"/>
            </a:spcBef>
            <a:spcAft>
              <a:spcPct val="35000"/>
            </a:spcAft>
          </a:pPr>
          <a:endParaRPr lang="de-DE" sz="500" kern="1200" dirty="0"/>
        </a:p>
      </dsp:txBody>
      <dsp:txXfrm>
        <a:off x="1458546" y="94666"/>
        <a:ext cx="537352" cy="180000"/>
      </dsp:txXfrm>
    </dsp:sp>
    <dsp:sp modelId="{6163C832-AE88-46C8-898D-B6F40B762490}">
      <dsp:nvSpPr>
        <dsp:cNvPr id="0" name=""/>
        <dsp:cNvSpPr/>
      </dsp:nvSpPr>
      <dsp:spPr>
        <a:xfrm>
          <a:off x="813723" y="94666"/>
          <a:ext cx="537352" cy="1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50800" rIns="0" bIns="50800" numCol="1" spcCol="1270" anchor="ctr" anchorCtr="0">
          <a:noAutofit/>
        </a:bodyPr>
        <a:lstStyle/>
        <a:p>
          <a:pPr lvl="0" algn="ctr" defTabSz="222250">
            <a:lnSpc>
              <a:spcPct val="90000"/>
            </a:lnSpc>
            <a:spcBef>
              <a:spcPct val="0"/>
            </a:spcBef>
            <a:spcAft>
              <a:spcPct val="35000"/>
            </a:spcAft>
          </a:pPr>
          <a:endParaRPr lang="de-DE" sz="500" kern="1200" dirty="0"/>
        </a:p>
      </dsp:txBody>
      <dsp:txXfrm>
        <a:off x="813723" y="94666"/>
        <a:ext cx="537352" cy="180000"/>
      </dsp:txXfrm>
    </dsp:sp>
    <dsp:sp modelId="{F7E16353-D2E0-4AB5-9EBB-DA37072D0B81}">
      <dsp:nvSpPr>
        <dsp:cNvPr id="0" name=""/>
        <dsp:cNvSpPr/>
      </dsp:nvSpPr>
      <dsp:spPr>
        <a:xfrm>
          <a:off x="168899" y="94666"/>
          <a:ext cx="537352" cy="1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50800" rIns="0" bIns="50800" numCol="1" spcCol="1270" anchor="ctr" anchorCtr="0">
          <a:noAutofit/>
        </a:bodyPr>
        <a:lstStyle/>
        <a:p>
          <a:pPr lvl="0" algn="ctr" defTabSz="222250">
            <a:lnSpc>
              <a:spcPct val="90000"/>
            </a:lnSpc>
            <a:spcBef>
              <a:spcPct val="0"/>
            </a:spcBef>
            <a:spcAft>
              <a:spcPct val="35000"/>
            </a:spcAft>
          </a:pPr>
          <a:endParaRPr lang="de-DE" sz="500" kern="1200" dirty="0"/>
        </a:p>
      </dsp:txBody>
      <dsp:txXfrm>
        <a:off x="168899" y="94666"/>
        <a:ext cx="537352" cy="18000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de-DE"/>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3CD6FC0C-C807-4E19-8A7E-F3D8AAFAE7D5}" type="datetimeFigureOut">
              <a:rPr lang="de-DE"/>
              <a:pPr>
                <a:defRPr/>
              </a:pPr>
              <a:t>23.05.2011</a:t>
            </a:fld>
            <a:endParaRPr lang="de-DE"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de-DE" noProof="0" dirty="0" smtClean="0"/>
          </a:p>
        </p:txBody>
      </p:sp>
      <p:sp>
        <p:nvSpPr>
          <p:cNvPr id="5" name="Notes Placeholder 4"/>
          <p:cNvSpPr>
            <a:spLocks noGrp="1"/>
          </p:cNvSpPr>
          <p:nvPr>
            <p:ph type="body" sz="quarter" idx="3"/>
          </p:nvPr>
        </p:nvSpPr>
        <p:spPr>
          <a:xfrm>
            <a:off x="679450" y="4714875"/>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de-DE" noProof="0" smtClean="0"/>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de-DE"/>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eaLnBrk="1" hangingPunct="1">
              <a:defRPr sz="1200">
                <a:latin typeface="Arial" charset="0"/>
                <a:cs typeface="Arial" charset="0"/>
              </a:defRPr>
            </a:lvl1pPr>
          </a:lstStyle>
          <a:p>
            <a:pPr>
              <a:defRPr/>
            </a:pPr>
            <a:fld id="{9CB551FB-AA8F-4286-9572-33AD8ADA0D46}" type="slidenum">
              <a:rPr lang="de-DE"/>
              <a:pPr>
                <a:defRPr/>
              </a:pPr>
              <a:t>‹#›</a:t>
            </a:fld>
            <a:endParaRPr lang="de-DE" dirty="0"/>
          </a:p>
        </p:txBody>
      </p:sp>
    </p:spTree>
    <p:extLst>
      <p:ext uri="{BB962C8B-B14F-4D97-AF65-F5344CB8AC3E}">
        <p14:creationId xmlns:p14="http://schemas.microsoft.com/office/powerpoint/2010/main" xmlns="" val="5904137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endParaRPr lang="en-US" smtClean="0"/>
          </a:p>
        </p:txBody>
      </p:sp>
      <p:sp>
        <p:nvSpPr>
          <p:cNvPr id="348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EBAA087-61CA-4A97-9D67-9B5204436FEE}" type="slidenum">
              <a:rPr lang="de-DE" smtClean="0"/>
              <a:pPr/>
              <a:t>2</a:t>
            </a:fld>
            <a:endParaRPr lang="de-DE"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a:lstStyle/>
          <a:p>
            <a:pPr eaLnBrk="1" hangingPunct="1">
              <a:spcBef>
                <a:spcPct val="0"/>
              </a:spcBef>
            </a:pPr>
            <a:endParaRPr lang="en-US" smtClean="0"/>
          </a:p>
        </p:txBody>
      </p:sp>
      <p:sp>
        <p:nvSpPr>
          <p:cNvPr id="358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0B7473D-6FBB-4FBE-A3A7-ADDB8EB789E2}" type="slidenum">
              <a:rPr lang="de-DE" smtClean="0"/>
              <a:pPr/>
              <a:t>17</a:t>
            </a:fld>
            <a:endParaRPr lang="de-DE"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a:t>Titelmasterformat durch Klicken bearbeiten</a:t>
            </a:r>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a:t>Formatvorlage des Untertitelmasters durch Klicken bearbeiten</a:t>
            </a:r>
          </a:p>
        </p:txBody>
      </p:sp>
      <p:sp>
        <p:nvSpPr>
          <p:cNvPr id="4" name="Date Placeholder 3"/>
          <p:cNvSpPr>
            <a:spLocks noGrp="1"/>
          </p:cNvSpPr>
          <p:nvPr>
            <p:ph type="dt" sz="half" idx="10"/>
          </p:nvPr>
        </p:nvSpPr>
        <p:spPr/>
        <p:txBody>
          <a:bodyPr/>
          <a:lstStyle>
            <a:lvl1pPr>
              <a:defRPr/>
            </a:lvl1pPr>
          </a:lstStyle>
          <a:p>
            <a:pPr>
              <a:defRPr/>
            </a:pPr>
            <a:fld id="{3EEF10A8-249F-46E2-AE9A-28EB31ED071D}" type="datetimeFigureOut">
              <a:rPr lang="de-DE"/>
              <a:pPr>
                <a:defRPr/>
              </a:pPr>
              <a:t>23.05.2011</a:t>
            </a:fld>
            <a:endParaRPr lang="de-DE" dirty="0"/>
          </a:p>
        </p:txBody>
      </p:sp>
      <p:sp>
        <p:nvSpPr>
          <p:cNvPr id="5" name="Footer Placeholder 4"/>
          <p:cNvSpPr>
            <a:spLocks noGrp="1"/>
          </p:cNvSpPr>
          <p:nvPr>
            <p:ph type="ftr" sz="quarter" idx="11"/>
          </p:nvPr>
        </p:nvSpPr>
        <p:spPr/>
        <p:txBody>
          <a:bodyPr/>
          <a:lstStyle>
            <a:lvl1pPr>
              <a:defRPr/>
            </a:lvl1pPr>
          </a:lstStyle>
          <a:p>
            <a:pPr>
              <a:defRPr/>
            </a:pPr>
            <a:endParaRPr lang="de-DE"/>
          </a:p>
        </p:txBody>
      </p:sp>
      <p:sp>
        <p:nvSpPr>
          <p:cNvPr id="6" name="Slide Number Placeholder 5"/>
          <p:cNvSpPr>
            <a:spLocks noGrp="1"/>
          </p:cNvSpPr>
          <p:nvPr>
            <p:ph type="sldNum" sz="quarter" idx="12"/>
          </p:nvPr>
        </p:nvSpPr>
        <p:spPr/>
        <p:txBody>
          <a:bodyPr/>
          <a:lstStyle>
            <a:lvl1pPr>
              <a:defRPr/>
            </a:lvl1pPr>
          </a:lstStyle>
          <a:p>
            <a:pPr>
              <a:defRPr/>
            </a:pPr>
            <a:fld id="{151B7FA5-D794-47FE-ADBB-D1303AA18705}" type="slidenum">
              <a:rPr lang="de-DE"/>
              <a:pPr>
                <a:defRPr/>
              </a:pPr>
              <a:t>‹#›</a:t>
            </a:fld>
            <a:endParaRPr lang="de-DE"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e Placeholder 3"/>
          <p:cNvSpPr>
            <a:spLocks noGrp="1"/>
          </p:cNvSpPr>
          <p:nvPr>
            <p:ph type="dt" sz="half" idx="10"/>
          </p:nvPr>
        </p:nvSpPr>
        <p:spPr/>
        <p:txBody>
          <a:bodyPr/>
          <a:lstStyle>
            <a:lvl1pPr>
              <a:defRPr/>
            </a:lvl1pPr>
          </a:lstStyle>
          <a:p>
            <a:pPr>
              <a:defRPr/>
            </a:pPr>
            <a:fld id="{D03091B5-839F-4C8A-BBEB-41D596F47AF2}" type="datetimeFigureOut">
              <a:rPr lang="de-DE"/>
              <a:pPr>
                <a:defRPr/>
              </a:pPr>
              <a:t>23.05.2011</a:t>
            </a:fld>
            <a:endParaRPr lang="de-DE" dirty="0"/>
          </a:p>
        </p:txBody>
      </p:sp>
      <p:sp>
        <p:nvSpPr>
          <p:cNvPr id="5" name="Footer Placeholder 4"/>
          <p:cNvSpPr>
            <a:spLocks noGrp="1"/>
          </p:cNvSpPr>
          <p:nvPr>
            <p:ph type="ftr" sz="quarter" idx="11"/>
          </p:nvPr>
        </p:nvSpPr>
        <p:spPr/>
        <p:txBody>
          <a:bodyPr/>
          <a:lstStyle>
            <a:lvl1pPr>
              <a:defRPr/>
            </a:lvl1pPr>
          </a:lstStyle>
          <a:p>
            <a:pPr>
              <a:defRPr/>
            </a:pPr>
            <a:endParaRPr lang="de-DE"/>
          </a:p>
        </p:txBody>
      </p:sp>
      <p:sp>
        <p:nvSpPr>
          <p:cNvPr id="6" name="Slide Number Placeholder 5"/>
          <p:cNvSpPr>
            <a:spLocks noGrp="1"/>
          </p:cNvSpPr>
          <p:nvPr>
            <p:ph type="sldNum" sz="quarter" idx="12"/>
          </p:nvPr>
        </p:nvSpPr>
        <p:spPr/>
        <p:txBody>
          <a:bodyPr/>
          <a:lstStyle>
            <a:lvl1pPr>
              <a:defRPr/>
            </a:lvl1pPr>
          </a:lstStyle>
          <a:p>
            <a:pPr>
              <a:defRPr/>
            </a:pPr>
            <a:fld id="{F5E9A4B3-6776-45CC-AFAF-D42CAD372FBB}" type="slidenum">
              <a:rPr lang="de-DE"/>
              <a:pPr>
                <a:defRPr/>
              </a:pPr>
              <a:t>‹#›</a:t>
            </a:fld>
            <a:endParaRPr lang="de-DE"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Textmasterformate durch Klicken bearbeiten</a:t>
            </a:r>
          </a:p>
        </p:txBody>
      </p:sp>
      <p:sp>
        <p:nvSpPr>
          <p:cNvPr id="4" name="Date Placeholder 3"/>
          <p:cNvSpPr>
            <a:spLocks noGrp="1"/>
          </p:cNvSpPr>
          <p:nvPr>
            <p:ph type="dt" sz="half" idx="10"/>
          </p:nvPr>
        </p:nvSpPr>
        <p:spPr/>
        <p:txBody>
          <a:bodyPr/>
          <a:lstStyle>
            <a:lvl1pPr>
              <a:defRPr/>
            </a:lvl1pPr>
          </a:lstStyle>
          <a:p>
            <a:pPr>
              <a:defRPr/>
            </a:pPr>
            <a:fld id="{A060366D-02F4-494F-9B71-D13E4F31C90F}" type="datetimeFigureOut">
              <a:rPr lang="de-DE"/>
              <a:pPr>
                <a:defRPr/>
              </a:pPr>
              <a:t>23.05.2011</a:t>
            </a:fld>
            <a:endParaRPr lang="de-DE" dirty="0"/>
          </a:p>
        </p:txBody>
      </p:sp>
      <p:sp>
        <p:nvSpPr>
          <p:cNvPr id="5" name="Footer Placeholder 4"/>
          <p:cNvSpPr>
            <a:spLocks noGrp="1"/>
          </p:cNvSpPr>
          <p:nvPr>
            <p:ph type="ftr" sz="quarter" idx="11"/>
          </p:nvPr>
        </p:nvSpPr>
        <p:spPr/>
        <p:txBody>
          <a:bodyPr/>
          <a:lstStyle>
            <a:lvl1pPr>
              <a:defRPr/>
            </a:lvl1pPr>
          </a:lstStyle>
          <a:p>
            <a:pPr>
              <a:defRPr/>
            </a:pPr>
            <a:endParaRPr lang="de-DE"/>
          </a:p>
        </p:txBody>
      </p:sp>
      <p:sp>
        <p:nvSpPr>
          <p:cNvPr id="6" name="Slide Number Placeholder 5"/>
          <p:cNvSpPr>
            <a:spLocks noGrp="1"/>
          </p:cNvSpPr>
          <p:nvPr>
            <p:ph type="sldNum" sz="quarter" idx="12"/>
          </p:nvPr>
        </p:nvSpPr>
        <p:spPr/>
        <p:txBody>
          <a:bodyPr/>
          <a:lstStyle>
            <a:lvl1pPr>
              <a:defRPr/>
            </a:lvl1pPr>
          </a:lstStyle>
          <a:p>
            <a:pPr>
              <a:defRPr/>
            </a:pPr>
            <a:fld id="{5C5C4181-DF38-4E1D-AB83-1C5E7F713B08}" type="slidenum">
              <a:rPr lang="de-DE"/>
              <a:pPr>
                <a:defRPr/>
              </a:pPr>
              <a:t>‹#›</a:t>
            </a:fld>
            <a:endParaRPr lang="de-DE"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Date Placeholder 3"/>
          <p:cNvSpPr>
            <a:spLocks noGrp="1"/>
          </p:cNvSpPr>
          <p:nvPr>
            <p:ph type="dt" sz="half" idx="10"/>
          </p:nvPr>
        </p:nvSpPr>
        <p:spPr/>
        <p:txBody>
          <a:bodyPr/>
          <a:lstStyle>
            <a:lvl1pPr>
              <a:defRPr/>
            </a:lvl1pPr>
          </a:lstStyle>
          <a:p>
            <a:pPr>
              <a:defRPr/>
            </a:pPr>
            <a:fld id="{CD9CB751-58F2-4139-B117-84B8B02D2927}" type="datetimeFigureOut">
              <a:rPr lang="de-DE"/>
              <a:pPr>
                <a:defRPr/>
              </a:pPr>
              <a:t>23.05.2011</a:t>
            </a:fld>
            <a:endParaRPr lang="de-DE" dirty="0"/>
          </a:p>
        </p:txBody>
      </p:sp>
      <p:sp>
        <p:nvSpPr>
          <p:cNvPr id="6" name="Footer Placeholder 4"/>
          <p:cNvSpPr>
            <a:spLocks noGrp="1"/>
          </p:cNvSpPr>
          <p:nvPr>
            <p:ph type="ftr" sz="quarter" idx="11"/>
          </p:nvPr>
        </p:nvSpPr>
        <p:spPr/>
        <p:txBody>
          <a:bodyPr/>
          <a:lstStyle>
            <a:lvl1pPr>
              <a:defRPr/>
            </a:lvl1pPr>
          </a:lstStyle>
          <a:p>
            <a:pPr>
              <a:defRPr/>
            </a:pPr>
            <a:endParaRPr lang="de-DE"/>
          </a:p>
        </p:txBody>
      </p:sp>
      <p:sp>
        <p:nvSpPr>
          <p:cNvPr id="7" name="Slide Number Placeholder 5"/>
          <p:cNvSpPr>
            <a:spLocks noGrp="1"/>
          </p:cNvSpPr>
          <p:nvPr>
            <p:ph type="sldNum" sz="quarter" idx="12"/>
          </p:nvPr>
        </p:nvSpPr>
        <p:spPr/>
        <p:txBody>
          <a:bodyPr/>
          <a:lstStyle>
            <a:lvl1pPr>
              <a:defRPr/>
            </a:lvl1pPr>
          </a:lstStyle>
          <a:p>
            <a:pPr>
              <a:defRPr/>
            </a:pPr>
            <a:fld id="{CD1EB8BD-AB40-4FF3-A95D-79D7F9E0C3F2}" type="slidenum">
              <a:rPr lang="de-DE"/>
              <a:pPr>
                <a:defRPr/>
              </a:pPr>
              <a:t>‹#›</a:t>
            </a:fld>
            <a:endParaRPr lang="de-DE"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7" name="Date Placeholder 3"/>
          <p:cNvSpPr>
            <a:spLocks noGrp="1"/>
          </p:cNvSpPr>
          <p:nvPr>
            <p:ph type="dt" sz="half" idx="10"/>
          </p:nvPr>
        </p:nvSpPr>
        <p:spPr/>
        <p:txBody>
          <a:bodyPr/>
          <a:lstStyle>
            <a:lvl1pPr>
              <a:defRPr/>
            </a:lvl1pPr>
          </a:lstStyle>
          <a:p>
            <a:pPr>
              <a:defRPr/>
            </a:pPr>
            <a:fld id="{B328AD70-B6F0-4387-8DCC-EF8A928CD272}" type="datetimeFigureOut">
              <a:rPr lang="de-DE"/>
              <a:pPr>
                <a:defRPr/>
              </a:pPr>
              <a:t>23.05.2011</a:t>
            </a:fld>
            <a:endParaRPr lang="de-DE" dirty="0"/>
          </a:p>
        </p:txBody>
      </p:sp>
      <p:sp>
        <p:nvSpPr>
          <p:cNvPr id="8" name="Footer Placeholder 4"/>
          <p:cNvSpPr>
            <a:spLocks noGrp="1"/>
          </p:cNvSpPr>
          <p:nvPr>
            <p:ph type="ftr" sz="quarter" idx="11"/>
          </p:nvPr>
        </p:nvSpPr>
        <p:spPr/>
        <p:txBody>
          <a:bodyPr/>
          <a:lstStyle>
            <a:lvl1pPr>
              <a:defRPr/>
            </a:lvl1pPr>
          </a:lstStyle>
          <a:p>
            <a:pPr>
              <a:defRPr/>
            </a:pPr>
            <a:endParaRPr lang="de-DE"/>
          </a:p>
        </p:txBody>
      </p:sp>
      <p:sp>
        <p:nvSpPr>
          <p:cNvPr id="9" name="Slide Number Placeholder 5"/>
          <p:cNvSpPr>
            <a:spLocks noGrp="1"/>
          </p:cNvSpPr>
          <p:nvPr>
            <p:ph type="sldNum" sz="quarter" idx="12"/>
          </p:nvPr>
        </p:nvSpPr>
        <p:spPr/>
        <p:txBody>
          <a:bodyPr/>
          <a:lstStyle>
            <a:lvl1pPr>
              <a:defRPr/>
            </a:lvl1pPr>
          </a:lstStyle>
          <a:p>
            <a:pPr>
              <a:defRPr/>
            </a:pPr>
            <a:fld id="{CEDB1879-62E5-4433-A327-2E9D3C2C1BFB}" type="slidenum">
              <a:rPr lang="de-DE"/>
              <a:pPr>
                <a:defRPr/>
              </a:pPr>
              <a:t>‹#›</a:t>
            </a:fld>
            <a:endParaRPr lang="de-DE"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e Placeholder 3"/>
          <p:cNvSpPr>
            <a:spLocks noGrp="1"/>
          </p:cNvSpPr>
          <p:nvPr>
            <p:ph type="dt" sz="half" idx="10"/>
          </p:nvPr>
        </p:nvSpPr>
        <p:spPr/>
        <p:txBody>
          <a:bodyPr/>
          <a:lstStyle>
            <a:lvl1pPr>
              <a:defRPr/>
            </a:lvl1pPr>
          </a:lstStyle>
          <a:p>
            <a:pPr>
              <a:defRPr/>
            </a:pPr>
            <a:fld id="{A7C1B73B-6388-4961-B38D-B0F1C28B8DFD}" type="datetimeFigureOut">
              <a:rPr lang="de-DE"/>
              <a:pPr>
                <a:defRPr/>
              </a:pPr>
              <a:t>23.05.2011</a:t>
            </a:fld>
            <a:endParaRPr lang="de-DE" dirty="0"/>
          </a:p>
        </p:txBody>
      </p:sp>
      <p:sp>
        <p:nvSpPr>
          <p:cNvPr id="4" name="Footer Placeholder 4"/>
          <p:cNvSpPr>
            <a:spLocks noGrp="1"/>
          </p:cNvSpPr>
          <p:nvPr>
            <p:ph type="ftr" sz="quarter" idx="11"/>
          </p:nvPr>
        </p:nvSpPr>
        <p:spPr/>
        <p:txBody>
          <a:bodyPr/>
          <a:lstStyle>
            <a:lvl1pPr>
              <a:defRPr/>
            </a:lvl1pPr>
          </a:lstStyle>
          <a:p>
            <a:pPr>
              <a:defRPr/>
            </a:pPr>
            <a:endParaRPr lang="de-DE"/>
          </a:p>
        </p:txBody>
      </p:sp>
      <p:sp>
        <p:nvSpPr>
          <p:cNvPr id="5" name="Slide Number Placeholder 5"/>
          <p:cNvSpPr>
            <a:spLocks noGrp="1"/>
          </p:cNvSpPr>
          <p:nvPr>
            <p:ph type="sldNum" sz="quarter" idx="12"/>
          </p:nvPr>
        </p:nvSpPr>
        <p:spPr/>
        <p:txBody>
          <a:bodyPr/>
          <a:lstStyle>
            <a:lvl1pPr>
              <a:defRPr/>
            </a:lvl1pPr>
          </a:lstStyle>
          <a:p>
            <a:pPr>
              <a:defRPr/>
            </a:pPr>
            <a:fld id="{F1AB724C-7B23-44ED-AFAC-E2ED9394F1D5}" type="slidenum">
              <a:rPr lang="de-DE"/>
              <a:pPr>
                <a:defRPr/>
              </a:pPr>
              <a:t>‹#›</a:t>
            </a:fld>
            <a:endParaRPr lang="de-DE"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51A09C3-09A0-4A3B-A18E-AE3184242ED7}" type="datetimeFigureOut">
              <a:rPr lang="de-DE"/>
              <a:pPr>
                <a:defRPr/>
              </a:pPr>
              <a:t>23.05.2011</a:t>
            </a:fld>
            <a:endParaRPr lang="de-DE" dirty="0"/>
          </a:p>
        </p:txBody>
      </p:sp>
      <p:sp>
        <p:nvSpPr>
          <p:cNvPr id="3" name="Footer Placeholder 4"/>
          <p:cNvSpPr>
            <a:spLocks noGrp="1"/>
          </p:cNvSpPr>
          <p:nvPr>
            <p:ph type="ftr" sz="quarter" idx="11"/>
          </p:nvPr>
        </p:nvSpPr>
        <p:spPr/>
        <p:txBody>
          <a:bodyPr/>
          <a:lstStyle>
            <a:lvl1pPr>
              <a:defRPr/>
            </a:lvl1pPr>
          </a:lstStyle>
          <a:p>
            <a:pPr>
              <a:defRPr/>
            </a:pPr>
            <a:endParaRPr lang="de-DE"/>
          </a:p>
        </p:txBody>
      </p:sp>
      <p:sp>
        <p:nvSpPr>
          <p:cNvPr id="4" name="Slide Number Placeholder 5"/>
          <p:cNvSpPr>
            <a:spLocks noGrp="1"/>
          </p:cNvSpPr>
          <p:nvPr>
            <p:ph type="sldNum" sz="quarter" idx="12"/>
          </p:nvPr>
        </p:nvSpPr>
        <p:spPr/>
        <p:txBody>
          <a:bodyPr/>
          <a:lstStyle>
            <a:lvl1pPr>
              <a:defRPr/>
            </a:lvl1pPr>
          </a:lstStyle>
          <a:p>
            <a:pPr>
              <a:defRPr/>
            </a:pPr>
            <a:fld id="{8A60470F-E341-42FC-A2D4-F67DC28FA4F7}" type="slidenum">
              <a:rPr lang="de-DE"/>
              <a:pPr>
                <a:defRPr/>
              </a:pPr>
              <a:t>‹#›</a:t>
            </a:fld>
            <a:endParaRPr lang="de-DE"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Date Placeholder 3"/>
          <p:cNvSpPr>
            <a:spLocks noGrp="1"/>
          </p:cNvSpPr>
          <p:nvPr>
            <p:ph type="dt" sz="half" idx="10"/>
          </p:nvPr>
        </p:nvSpPr>
        <p:spPr/>
        <p:txBody>
          <a:bodyPr/>
          <a:lstStyle>
            <a:lvl1pPr>
              <a:defRPr/>
            </a:lvl1pPr>
          </a:lstStyle>
          <a:p>
            <a:pPr>
              <a:defRPr/>
            </a:pPr>
            <a:fld id="{68B4B761-9120-495C-B7BE-65964272E2FA}" type="datetimeFigureOut">
              <a:rPr lang="de-DE"/>
              <a:pPr>
                <a:defRPr/>
              </a:pPr>
              <a:t>23.05.2011</a:t>
            </a:fld>
            <a:endParaRPr lang="de-DE" dirty="0"/>
          </a:p>
        </p:txBody>
      </p:sp>
      <p:sp>
        <p:nvSpPr>
          <p:cNvPr id="6" name="Footer Placeholder 4"/>
          <p:cNvSpPr>
            <a:spLocks noGrp="1"/>
          </p:cNvSpPr>
          <p:nvPr>
            <p:ph type="ftr" sz="quarter" idx="11"/>
          </p:nvPr>
        </p:nvSpPr>
        <p:spPr/>
        <p:txBody>
          <a:bodyPr/>
          <a:lstStyle>
            <a:lvl1pPr>
              <a:defRPr/>
            </a:lvl1pPr>
          </a:lstStyle>
          <a:p>
            <a:pPr>
              <a:defRPr/>
            </a:pPr>
            <a:endParaRPr lang="de-DE"/>
          </a:p>
        </p:txBody>
      </p:sp>
      <p:sp>
        <p:nvSpPr>
          <p:cNvPr id="7" name="Slide Number Placeholder 5"/>
          <p:cNvSpPr>
            <a:spLocks noGrp="1"/>
          </p:cNvSpPr>
          <p:nvPr>
            <p:ph type="sldNum" sz="quarter" idx="12"/>
          </p:nvPr>
        </p:nvSpPr>
        <p:spPr/>
        <p:txBody>
          <a:bodyPr/>
          <a:lstStyle>
            <a:lvl1pPr>
              <a:defRPr/>
            </a:lvl1pPr>
          </a:lstStyle>
          <a:p>
            <a:pPr>
              <a:defRPr/>
            </a:pPr>
            <a:fld id="{31BBE83B-6BD0-48BF-8664-18BCF3903827}" type="slidenum">
              <a:rPr lang="de-DE"/>
              <a:pPr>
                <a:defRPr/>
              </a:pPr>
              <a:t>‹#›</a:t>
            </a:fld>
            <a:endParaRPr lang="de-DE"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dirty="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Date Placeholder 3"/>
          <p:cNvSpPr>
            <a:spLocks noGrp="1"/>
          </p:cNvSpPr>
          <p:nvPr>
            <p:ph type="dt" sz="half" idx="10"/>
          </p:nvPr>
        </p:nvSpPr>
        <p:spPr/>
        <p:txBody>
          <a:bodyPr/>
          <a:lstStyle>
            <a:lvl1pPr>
              <a:defRPr/>
            </a:lvl1pPr>
          </a:lstStyle>
          <a:p>
            <a:pPr>
              <a:defRPr/>
            </a:pPr>
            <a:fld id="{CB3AF6DE-589A-4DEF-A80E-36776CA2E45B}" type="datetimeFigureOut">
              <a:rPr lang="de-DE"/>
              <a:pPr>
                <a:defRPr/>
              </a:pPr>
              <a:t>23.05.2011</a:t>
            </a:fld>
            <a:endParaRPr lang="de-DE" dirty="0"/>
          </a:p>
        </p:txBody>
      </p:sp>
      <p:sp>
        <p:nvSpPr>
          <p:cNvPr id="6" name="Footer Placeholder 4"/>
          <p:cNvSpPr>
            <a:spLocks noGrp="1"/>
          </p:cNvSpPr>
          <p:nvPr>
            <p:ph type="ftr" sz="quarter" idx="11"/>
          </p:nvPr>
        </p:nvSpPr>
        <p:spPr/>
        <p:txBody>
          <a:bodyPr/>
          <a:lstStyle>
            <a:lvl1pPr>
              <a:defRPr/>
            </a:lvl1pPr>
          </a:lstStyle>
          <a:p>
            <a:pPr>
              <a:defRPr/>
            </a:pPr>
            <a:endParaRPr lang="de-DE"/>
          </a:p>
        </p:txBody>
      </p:sp>
      <p:sp>
        <p:nvSpPr>
          <p:cNvPr id="7" name="Slide Number Placeholder 5"/>
          <p:cNvSpPr>
            <a:spLocks noGrp="1"/>
          </p:cNvSpPr>
          <p:nvPr>
            <p:ph type="sldNum" sz="quarter" idx="12"/>
          </p:nvPr>
        </p:nvSpPr>
        <p:spPr/>
        <p:txBody>
          <a:bodyPr/>
          <a:lstStyle>
            <a:lvl1pPr>
              <a:defRPr/>
            </a:lvl1pPr>
          </a:lstStyle>
          <a:p>
            <a:pPr>
              <a:defRPr/>
            </a:pPr>
            <a:fld id="{431D1767-9CF4-4B1D-85DD-CE9F0EA6A9C0}" type="slidenum">
              <a:rPr lang="de-DE"/>
              <a:pPr>
                <a:defRPr/>
              </a:pPr>
              <a:t>‹#›</a:t>
            </a:fld>
            <a:endParaRPr lang="de-DE"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e Placeholder 3"/>
          <p:cNvSpPr>
            <a:spLocks noGrp="1"/>
          </p:cNvSpPr>
          <p:nvPr>
            <p:ph type="dt" sz="half" idx="10"/>
          </p:nvPr>
        </p:nvSpPr>
        <p:spPr/>
        <p:txBody>
          <a:bodyPr/>
          <a:lstStyle>
            <a:lvl1pPr>
              <a:defRPr/>
            </a:lvl1pPr>
          </a:lstStyle>
          <a:p>
            <a:pPr>
              <a:defRPr/>
            </a:pPr>
            <a:fld id="{FB46FAC8-F63B-46B3-87F8-7F895C60A51E}" type="datetimeFigureOut">
              <a:rPr lang="de-DE"/>
              <a:pPr>
                <a:defRPr/>
              </a:pPr>
              <a:t>23.05.2011</a:t>
            </a:fld>
            <a:endParaRPr lang="de-DE" dirty="0"/>
          </a:p>
        </p:txBody>
      </p:sp>
      <p:sp>
        <p:nvSpPr>
          <p:cNvPr id="5" name="Footer Placeholder 4"/>
          <p:cNvSpPr>
            <a:spLocks noGrp="1"/>
          </p:cNvSpPr>
          <p:nvPr>
            <p:ph type="ftr" sz="quarter" idx="11"/>
          </p:nvPr>
        </p:nvSpPr>
        <p:spPr/>
        <p:txBody>
          <a:bodyPr/>
          <a:lstStyle>
            <a:lvl1pPr>
              <a:defRPr/>
            </a:lvl1pPr>
          </a:lstStyle>
          <a:p>
            <a:pPr>
              <a:defRPr/>
            </a:pPr>
            <a:endParaRPr lang="de-DE"/>
          </a:p>
        </p:txBody>
      </p:sp>
      <p:sp>
        <p:nvSpPr>
          <p:cNvPr id="6" name="Slide Number Placeholder 5"/>
          <p:cNvSpPr>
            <a:spLocks noGrp="1"/>
          </p:cNvSpPr>
          <p:nvPr>
            <p:ph type="sldNum" sz="quarter" idx="12"/>
          </p:nvPr>
        </p:nvSpPr>
        <p:spPr/>
        <p:txBody>
          <a:bodyPr/>
          <a:lstStyle>
            <a:lvl1pPr>
              <a:defRPr/>
            </a:lvl1pPr>
          </a:lstStyle>
          <a:p>
            <a:pPr>
              <a:defRPr/>
            </a:pPr>
            <a:fld id="{A31BDCED-DBC3-4D96-80F0-1C0F5678056A}" type="slidenum">
              <a:rPr lang="de-DE"/>
              <a:pPr>
                <a:defRPr/>
              </a:pPr>
              <a:t>‹#›</a:t>
            </a:fld>
            <a:endParaRPr lang="de-DE"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e Placeholder 3"/>
          <p:cNvSpPr>
            <a:spLocks noGrp="1"/>
          </p:cNvSpPr>
          <p:nvPr>
            <p:ph type="dt" sz="half" idx="10"/>
          </p:nvPr>
        </p:nvSpPr>
        <p:spPr/>
        <p:txBody>
          <a:bodyPr/>
          <a:lstStyle>
            <a:lvl1pPr>
              <a:defRPr/>
            </a:lvl1pPr>
          </a:lstStyle>
          <a:p>
            <a:pPr>
              <a:defRPr/>
            </a:pPr>
            <a:fld id="{E2E69910-882A-4231-B712-C7EF3E123B89}" type="datetimeFigureOut">
              <a:rPr lang="de-DE"/>
              <a:pPr>
                <a:defRPr/>
              </a:pPr>
              <a:t>23.05.2011</a:t>
            </a:fld>
            <a:endParaRPr lang="de-DE" dirty="0"/>
          </a:p>
        </p:txBody>
      </p:sp>
      <p:sp>
        <p:nvSpPr>
          <p:cNvPr id="5" name="Footer Placeholder 4"/>
          <p:cNvSpPr>
            <a:spLocks noGrp="1"/>
          </p:cNvSpPr>
          <p:nvPr>
            <p:ph type="ftr" sz="quarter" idx="11"/>
          </p:nvPr>
        </p:nvSpPr>
        <p:spPr/>
        <p:txBody>
          <a:bodyPr/>
          <a:lstStyle>
            <a:lvl1pPr>
              <a:defRPr/>
            </a:lvl1pPr>
          </a:lstStyle>
          <a:p>
            <a:pPr>
              <a:defRPr/>
            </a:pPr>
            <a:endParaRPr lang="de-DE"/>
          </a:p>
        </p:txBody>
      </p:sp>
      <p:sp>
        <p:nvSpPr>
          <p:cNvPr id="6" name="Slide Number Placeholder 5"/>
          <p:cNvSpPr>
            <a:spLocks noGrp="1"/>
          </p:cNvSpPr>
          <p:nvPr>
            <p:ph type="sldNum" sz="quarter" idx="12"/>
          </p:nvPr>
        </p:nvSpPr>
        <p:spPr/>
        <p:txBody>
          <a:bodyPr/>
          <a:lstStyle>
            <a:lvl1pPr>
              <a:defRPr/>
            </a:lvl1pPr>
          </a:lstStyle>
          <a:p>
            <a:pPr>
              <a:defRPr/>
            </a:pPr>
            <a:fld id="{574100F6-E174-4405-A87A-2214099C23CC}" type="slidenum">
              <a:rPr lang="de-DE"/>
              <a:pPr>
                <a:defRPr/>
              </a:pPr>
              <a:t>‹#›</a:t>
            </a:fld>
            <a:endParaRPr lang="de-DE"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el und Tabell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p>
            <a:r>
              <a:rPr lang="de-DE"/>
              <a:t>Titelmasterformat durch Klicken bearbeiten</a:t>
            </a:r>
          </a:p>
        </p:txBody>
      </p:sp>
      <p:sp>
        <p:nvSpPr>
          <p:cNvPr id="3" name="Tabellenplatzhalter 2"/>
          <p:cNvSpPr>
            <a:spLocks noGrp="1"/>
          </p:cNvSpPr>
          <p:nvPr>
            <p:ph type="tbl" idx="1"/>
          </p:nvPr>
        </p:nvSpPr>
        <p:spPr>
          <a:xfrm>
            <a:off x="457200" y="1600200"/>
            <a:ext cx="8229600" cy="4525963"/>
          </a:xfrm>
        </p:spPr>
        <p:txBody>
          <a:bodyPr/>
          <a:lstStyle/>
          <a:p>
            <a:pPr lvl="0"/>
            <a:endParaRPr lang="de-DE" noProof="0" dirty="0"/>
          </a:p>
        </p:txBody>
      </p:sp>
      <p:sp>
        <p:nvSpPr>
          <p:cNvPr id="4" name="Date Placeholder 3"/>
          <p:cNvSpPr>
            <a:spLocks noGrp="1"/>
          </p:cNvSpPr>
          <p:nvPr>
            <p:ph type="dt" sz="half" idx="10"/>
          </p:nvPr>
        </p:nvSpPr>
        <p:spPr/>
        <p:txBody>
          <a:bodyPr/>
          <a:lstStyle>
            <a:lvl1pPr>
              <a:defRPr/>
            </a:lvl1pPr>
          </a:lstStyle>
          <a:p>
            <a:pPr>
              <a:defRPr/>
            </a:pPr>
            <a:fld id="{4242403E-B436-4C48-9844-D0F06E01BE07}" type="datetimeFigureOut">
              <a:rPr lang="de-DE"/>
              <a:pPr>
                <a:defRPr/>
              </a:pPr>
              <a:t>23.05.2011</a:t>
            </a:fld>
            <a:endParaRPr lang="de-DE" dirty="0"/>
          </a:p>
        </p:txBody>
      </p:sp>
      <p:sp>
        <p:nvSpPr>
          <p:cNvPr id="5" name="Footer Placeholder 4"/>
          <p:cNvSpPr>
            <a:spLocks noGrp="1"/>
          </p:cNvSpPr>
          <p:nvPr>
            <p:ph type="ftr" sz="quarter" idx="11"/>
          </p:nvPr>
        </p:nvSpPr>
        <p:spPr/>
        <p:txBody>
          <a:bodyPr/>
          <a:lstStyle>
            <a:lvl1pPr>
              <a:defRPr/>
            </a:lvl1pPr>
          </a:lstStyle>
          <a:p>
            <a:pPr>
              <a:defRPr/>
            </a:pPr>
            <a:endParaRPr lang="de-DE"/>
          </a:p>
        </p:txBody>
      </p:sp>
      <p:sp>
        <p:nvSpPr>
          <p:cNvPr id="6" name="Slide Number Placeholder 5"/>
          <p:cNvSpPr>
            <a:spLocks noGrp="1"/>
          </p:cNvSpPr>
          <p:nvPr>
            <p:ph type="sldNum" sz="quarter" idx="12"/>
          </p:nvPr>
        </p:nvSpPr>
        <p:spPr/>
        <p:txBody>
          <a:bodyPr/>
          <a:lstStyle>
            <a:lvl1pPr>
              <a:defRPr/>
            </a:lvl1pPr>
          </a:lstStyle>
          <a:p>
            <a:pPr>
              <a:defRPr/>
            </a:pPr>
            <a:fld id="{87178F9F-8593-4609-B53B-21107FCF3261}" type="slidenum">
              <a:rPr lang="de-DE"/>
              <a:pPr>
                <a:defRPr/>
              </a:pPr>
              <a:t>‹#›</a:t>
            </a:fld>
            <a:endParaRPr lang="de-DE"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endParaRPr lang="en-US" smtClean="0"/>
          </a:p>
        </p:txBody>
      </p:sp>
      <p:sp>
        <p:nvSpPr>
          <p:cNvPr id="102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Textmasterformate durch Klicken bearbeiten</a:t>
            </a:r>
          </a:p>
          <a:p>
            <a:pPr lvl="1"/>
            <a:r>
              <a:rPr lang="en-US" smtClean="0"/>
              <a:t>Zweite Ebene</a:t>
            </a:r>
          </a:p>
          <a:p>
            <a:pPr lvl="2"/>
            <a:r>
              <a:rPr lang="en-US" smtClean="0"/>
              <a:t>Dritte Ebene</a:t>
            </a:r>
          </a:p>
          <a:p>
            <a:pPr lvl="3"/>
            <a:r>
              <a:rPr lang="en-US" smtClean="0"/>
              <a:t>Vierte Ebene</a:t>
            </a:r>
          </a:p>
          <a:p>
            <a:pPr lvl="4"/>
            <a:r>
              <a:rPr lang="en-US" smtClean="0"/>
              <a:t>Fünfte Ebene</a:t>
            </a:r>
            <a:endParaRPr lang="de-DE"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a:defRPr/>
            </a:pPr>
            <a:fld id="{9BD51ECE-AA6E-4087-B83C-49B968361EFF}" type="datetimeFigureOut">
              <a:rPr lang="de-DE"/>
              <a:pPr>
                <a:defRPr/>
              </a:pPr>
              <a:t>23.05.2011</a:t>
            </a:fld>
            <a:endParaRPr lang="de-DE"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a:defRPr/>
            </a:pPr>
            <a:endParaRPr lang="de-DE"/>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1" hangingPunct="1">
              <a:defRPr sz="1200">
                <a:solidFill>
                  <a:schemeClr val="tx1">
                    <a:tint val="75000"/>
                  </a:schemeClr>
                </a:solidFill>
                <a:latin typeface="Arial" charset="0"/>
                <a:cs typeface="Arial" charset="0"/>
              </a:defRPr>
            </a:lvl1pPr>
          </a:lstStyle>
          <a:p>
            <a:pPr>
              <a:defRPr/>
            </a:pPr>
            <a:fld id="{A04DD499-383F-41AA-BE38-0F0D3D518975}" type="slidenum">
              <a:rPr lang="de-DE"/>
              <a:pPr>
                <a:defRPr/>
              </a:pPr>
              <a:t>‹#›</a:t>
            </a:fld>
            <a:endParaRPr lang="de-DE" dirty="0"/>
          </a:p>
        </p:txBody>
      </p:sp>
      <p:graphicFrame>
        <p:nvGraphicFramePr>
          <p:cNvPr id="1026" name="Object 7"/>
          <p:cNvGraphicFramePr>
            <a:graphicFrameLocks noChangeAspect="1"/>
          </p:cNvGraphicFramePr>
          <p:nvPr/>
        </p:nvGraphicFramePr>
        <p:xfrm>
          <a:off x="0" y="0"/>
          <a:ext cx="9144000" cy="6861175"/>
        </p:xfrm>
        <a:graphic>
          <a:graphicData uri="http://schemas.openxmlformats.org/presentationml/2006/ole">
            <p:oleObj spid="_x0000_s1028" name="Photo Editor-Foto" r:id="rId15" imgW="13657143" imgH="10247619" progId="">
              <p:embed/>
            </p:oleObj>
          </a:graphicData>
        </a:graphic>
      </p:graphicFrame>
      <p:sp>
        <p:nvSpPr>
          <p:cNvPr id="10" name="Rechteck 3"/>
          <p:cNvSpPr/>
          <p:nvPr userDrawn="1"/>
        </p:nvSpPr>
        <p:spPr>
          <a:xfrm>
            <a:off x="3429000" y="476250"/>
            <a:ext cx="4572000" cy="595313"/>
          </a:xfrm>
          <a:prstGeom prst="rect">
            <a:avLst/>
          </a:prstGeom>
          <a:solidFill>
            <a:schemeClr val="bg1"/>
          </a:solidFill>
        </p:spPr>
        <p:txBody>
          <a:bodyPr>
            <a:spAutoFit/>
          </a:bodyPr>
          <a:lstStyle/>
          <a:p>
            <a:pPr algn="r">
              <a:spcAft>
                <a:spcPts val="600"/>
              </a:spcAft>
              <a:tabLst>
                <a:tab pos="449580" algn="l"/>
              </a:tabLst>
              <a:defRPr/>
            </a:pPr>
            <a:r>
              <a:rPr lang="de-DE" sz="1600" cap="all" dirty="0">
                <a:solidFill>
                  <a:srgbClr val="004A82"/>
                </a:solidFill>
                <a:latin typeface="Helvetica" pitchFamily="34" charset="0"/>
                <a:ea typeface="Times New Roman"/>
                <a:cs typeface="Arial" pitchFamily="34" charset="0"/>
              </a:rPr>
              <a:t>Institut für Kriminalwissenschaften</a:t>
            </a:r>
            <a:endParaRPr lang="de-DE" sz="1600" dirty="0">
              <a:solidFill>
                <a:srgbClr val="004A82"/>
              </a:solidFill>
              <a:latin typeface="Helvetica" pitchFamily="34" charset="0"/>
              <a:ea typeface="Times New Roman"/>
              <a:cs typeface="Arial" pitchFamily="34" charset="0"/>
            </a:endParaRPr>
          </a:p>
          <a:p>
            <a:pPr algn="r">
              <a:spcAft>
                <a:spcPts val="0"/>
              </a:spcAft>
              <a:tabLst>
                <a:tab pos="449580" algn="l"/>
              </a:tabLst>
              <a:defRPr/>
            </a:pPr>
            <a:r>
              <a:rPr lang="de-DE" sz="1200" cap="all" dirty="0">
                <a:solidFill>
                  <a:srgbClr val="808080"/>
                </a:solidFill>
                <a:latin typeface="Helvetica" pitchFamily="34" charset="0"/>
                <a:ea typeface="Times New Roman"/>
                <a:cs typeface="Arial" pitchFamily="34" charset="0"/>
              </a:rPr>
              <a:t>Juristische Fakultät der Universität Göttingen</a:t>
            </a:r>
            <a:endParaRPr lang="de-DE" sz="1200" dirty="0">
              <a:latin typeface="Helvetica" pitchFamily="34" charset="0"/>
              <a:cs typeface="+mn-cs"/>
            </a:endParaRPr>
          </a:p>
        </p:txBody>
      </p:sp>
    </p:spTree>
  </p:cSld>
  <p:clrMap bg1="lt1" tx1="dk1" bg2="lt2" tx2="dk2" accent1="accent1" accent2="accent2" accent3="accent3" accent4="accent4" accent5="accent5" accent6="accent6" hlink="hlink" folHlink="folHlink"/>
  <p:sldLayoutIdLst>
    <p:sldLayoutId id="2147483897" r:id="rId1"/>
    <p:sldLayoutId id="2147483898"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 id="2147483908" r:id="rId12"/>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0" fontAlgn="base" hangingPunct="0">
        <a:spcBef>
          <a:spcPct val="0"/>
        </a:spcBef>
        <a:spcAft>
          <a:spcPct val="0"/>
        </a:spcAft>
        <a:defRPr sz="4400">
          <a:solidFill>
            <a:schemeClr val="tx1"/>
          </a:solidFill>
          <a:latin typeface="Calibri" pitchFamily="34" charset="0"/>
        </a:defRPr>
      </a:lvl6pPr>
      <a:lvl7pPr marL="914400" algn="ctr" rtl="0" eaLnBrk="0" fontAlgn="base" hangingPunct="0">
        <a:spcBef>
          <a:spcPct val="0"/>
        </a:spcBef>
        <a:spcAft>
          <a:spcPct val="0"/>
        </a:spcAft>
        <a:defRPr sz="4400">
          <a:solidFill>
            <a:schemeClr val="tx1"/>
          </a:solidFill>
          <a:latin typeface="Calibri" pitchFamily="34" charset="0"/>
        </a:defRPr>
      </a:lvl7pPr>
      <a:lvl8pPr marL="1371600" algn="ctr" rtl="0" eaLnBrk="0" fontAlgn="base" hangingPunct="0">
        <a:spcBef>
          <a:spcPct val="0"/>
        </a:spcBef>
        <a:spcAft>
          <a:spcPct val="0"/>
        </a:spcAft>
        <a:defRPr sz="4400">
          <a:solidFill>
            <a:schemeClr val="tx1"/>
          </a:solidFill>
          <a:latin typeface="Calibri" pitchFamily="34" charset="0"/>
        </a:defRPr>
      </a:lvl8pPr>
      <a:lvl9pPr marL="1828800" algn="ctr" rtl="0" eaLnBrk="0" fontAlgn="base" hangingPunct="0">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oleObject" Target="../embeddings/Microsoft_Office_Excel_97-2003_____1.xls"/><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_rels/slide6.xml.rels><?xml version="1.0" encoding="UTF-8" standalone="yes"?>
<Relationships xmlns="http://schemas.openxmlformats.org/package/2006/relationships"><Relationship Id="rId3" Type="http://schemas.openxmlformats.org/officeDocument/2006/relationships/oleObject" Target="../embeddings/Microsoft_Office_Excel_97-2003_____2.xls"/><Relationship Id="rId2" Type="http://schemas.openxmlformats.org/officeDocument/2006/relationships/slideLayout" Target="../slideLayouts/slideLayout7.xml"/><Relationship Id="rId1" Type="http://schemas.openxmlformats.org/officeDocument/2006/relationships/vmlDrawing" Target="../drawings/vmlDrawing3.vml"/></Relationships>
</file>

<file path=ppt/slides/_rels/slide7.xml.rels><?xml version="1.0" encoding="UTF-8" standalone="yes"?>
<Relationships xmlns="http://schemas.openxmlformats.org/package/2006/relationships"><Relationship Id="rId3" Type="http://schemas.openxmlformats.org/officeDocument/2006/relationships/oleObject" Target="../embeddings/Microsoft_Office_Excel_97-2003_____3.xls"/><Relationship Id="rId2" Type="http://schemas.openxmlformats.org/officeDocument/2006/relationships/slideLayout" Target="../slideLayouts/slideLayout7.xml"/><Relationship Id="rId1" Type="http://schemas.openxmlformats.org/officeDocument/2006/relationships/vmlDrawing" Target="../drawings/vmlDrawing4.v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Datumsplatzhalter 1"/>
          <p:cNvSpPr txBox="1">
            <a:spLocks noGrp="1"/>
          </p:cNvSpPr>
          <p:nvPr/>
        </p:nvSpPr>
        <p:spPr bwMode="auto">
          <a:xfrm>
            <a:off x="6858000" y="6400800"/>
            <a:ext cx="1905000" cy="457200"/>
          </a:xfrm>
          <a:prstGeom prst="rect">
            <a:avLst/>
          </a:prstGeom>
          <a:noFill/>
          <a:ln w="9525">
            <a:noFill/>
            <a:miter lim="800000"/>
            <a:headEnd/>
            <a:tailEnd/>
          </a:ln>
        </p:spPr>
        <p:txBody>
          <a:bodyPr/>
          <a:lstStyle/>
          <a:p>
            <a:pPr algn="r"/>
            <a:r>
              <a:rPr lang="de-DE" sz="1400">
                <a:solidFill>
                  <a:srgbClr val="003C68"/>
                </a:solidFill>
              </a:rPr>
              <a:t>Mai 2011</a:t>
            </a:r>
          </a:p>
        </p:txBody>
      </p:sp>
      <p:sp>
        <p:nvSpPr>
          <p:cNvPr id="5123" name="Rectangle 3"/>
          <p:cNvSpPr>
            <a:spLocks noGrp="1" noChangeArrowheads="1"/>
          </p:cNvSpPr>
          <p:nvPr>
            <p:ph type="title" idx="4294967295"/>
          </p:nvPr>
        </p:nvSpPr>
        <p:spPr>
          <a:xfrm>
            <a:off x="642938" y="1785938"/>
            <a:ext cx="8153400" cy="2214562"/>
          </a:xfrm>
        </p:spPr>
        <p:txBody>
          <a:bodyPr anchor="t"/>
          <a:lstStyle/>
          <a:p>
            <a:pPr>
              <a:tabLst>
                <a:tab pos="503238" algn="l"/>
              </a:tabLst>
            </a:pPr>
            <a:r>
              <a:rPr lang="de-DE" sz="6500" b="1" smtClean="0">
                <a:latin typeface="Arial" charset="0"/>
                <a:ea typeface="Times New Roman" pitchFamily="18" charset="0"/>
                <a:cs typeface="Arial" charset="0"/>
              </a:rPr>
              <a:t/>
            </a:r>
            <a:br>
              <a:rPr lang="de-DE" sz="6500" b="1" smtClean="0">
                <a:latin typeface="Arial" charset="0"/>
                <a:ea typeface="Times New Roman" pitchFamily="18" charset="0"/>
                <a:cs typeface="Arial" charset="0"/>
              </a:rPr>
            </a:br>
            <a:r>
              <a:rPr lang="de-DE" sz="3600" smtClean="0">
                <a:solidFill>
                  <a:srgbClr val="6666FF"/>
                </a:solidFill>
                <a:latin typeface="Arial" charset="0"/>
                <a:ea typeface="Times New Roman" pitchFamily="18" charset="0"/>
                <a:cs typeface="Arial" charset="0"/>
              </a:rPr>
              <a:t>Die Sicherungsverwahrung </a:t>
            </a:r>
            <a:br>
              <a:rPr lang="de-DE" sz="3600" smtClean="0">
                <a:solidFill>
                  <a:srgbClr val="6666FF"/>
                </a:solidFill>
                <a:latin typeface="Arial" charset="0"/>
                <a:ea typeface="Times New Roman" pitchFamily="18" charset="0"/>
                <a:cs typeface="Arial" charset="0"/>
              </a:rPr>
            </a:br>
            <a:r>
              <a:rPr lang="de-DE" sz="3600" smtClean="0">
                <a:solidFill>
                  <a:srgbClr val="6666FF"/>
                </a:solidFill>
                <a:latin typeface="Arial" charset="0"/>
                <a:ea typeface="Times New Roman" pitchFamily="18" charset="0"/>
                <a:cs typeface="Arial" charset="0"/>
              </a:rPr>
              <a:t>in der Diskussion</a:t>
            </a:r>
            <a:r>
              <a:rPr lang="de-DE" sz="5500" smtClean="0">
                <a:ea typeface="Times New Roman" pitchFamily="18" charset="0"/>
                <a:cs typeface="Arial" charset="0"/>
              </a:rPr>
              <a:t> </a:t>
            </a:r>
            <a:br>
              <a:rPr lang="de-DE" sz="5500" smtClean="0">
                <a:ea typeface="Times New Roman" pitchFamily="18" charset="0"/>
                <a:cs typeface="Arial" charset="0"/>
              </a:rPr>
            </a:br>
            <a:r>
              <a:rPr lang="de-DE" sz="2400" smtClean="0">
                <a:ea typeface="Times New Roman" pitchFamily="18" charset="0"/>
                <a:cs typeface="Arial" charset="0"/>
              </a:rPr>
              <a:t/>
            </a:r>
            <a:br>
              <a:rPr lang="de-DE" sz="2400" smtClean="0">
                <a:ea typeface="Times New Roman" pitchFamily="18" charset="0"/>
                <a:cs typeface="Arial" charset="0"/>
              </a:rPr>
            </a:br>
            <a:r>
              <a:rPr lang="de-DE" sz="2400" smtClean="0">
                <a:latin typeface="Arial" charset="0"/>
                <a:ea typeface="Times New Roman" pitchFamily="18" charset="0"/>
                <a:cs typeface="Arial" charset="0"/>
              </a:rPr>
              <a:t>Jörg-Martin Jehle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2"/>
          <p:cNvSpPr>
            <a:spLocks noGrp="1"/>
          </p:cNvSpPr>
          <p:nvPr>
            <p:ph type="title" idx="4294967295"/>
          </p:nvPr>
        </p:nvSpPr>
        <p:spPr>
          <a:xfrm>
            <a:off x="360363" y="1079500"/>
            <a:ext cx="8229600" cy="504825"/>
          </a:xfrm>
        </p:spPr>
        <p:txBody>
          <a:bodyPr/>
          <a:lstStyle/>
          <a:p>
            <a:pPr algn="l" eaLnBrk="1" hangingPunct="1"/>
            <a:r>
              <a:rPr lang="de-DE" sz="2000" b="1" smtClean="0">
                <a:solidFill>
                  <a:srgbClr val="6666FF"/>
                </a:solidFill>
              </a:rPr>
              <a:t>Gliederung</a:t>
            </a:r>
          </a:p>
        </p:txBody>
      </p:sp>
      <p:sp>
        <p:nvSpPr>
          <p:cNvPr id="6147" name="Content Placeholder 3"/>
          <p:cNvSpPr>
            <a:spLocks noGrp="1"/>
          </p:cNvSpPr>
          <p:nvPr>
            <p:ph idx="4294967295"/>
          </p:nvPr>
        </p:nvSpPr>
        <p:spPr>
          <a:xfrm>
            <a:off x="360363" y="1555750"/>
            <a:ext cx="8229600" cy="5087938"/>
          </a:xfrm>
        </p:spPr>
        <p:txBody>
          <a:bodyPr/>
          <a:lstStyle/>
          <a:p>
            <a:pPr marL="609600" indent="-609600" eaLnBrk="1" hangingPunct="1">
              <a:lnSpc>
                <a:spcPct val="80000"/>
              </a:lnSpc>
              <a:buFont typeface="Arial" charset="0"/>
              <a:buNone/>
              <a:defRPr/>
            </a:pPr>
            <a:r>
              <a:rPr lang="de-DE" sz="1600" b="1" dirty="0" smtClean="0">
                <a:solidFill>
                  <a:srgbClr val="6666FF"/>
                </a:solidFill>
              </a:rPr>
              <a:t>1. Ausgangsfall</a:t>
            </a:r>
          </a:p>
          <a:p>
            <a:pPr marL="609600" indent="-609600" eaLnBrk="1" hangingPunct="1">
              <a:lnSpc>
                <a:spcPct val="80000"/>
              </a:lnSpc>
              <a:buFont typeface="Arial" charset="0"/>
              <a:buNone/>
              <a:defRPr/>
            </a:pPr>
            <a:r>
              <a:rPr lang="de-DE" sz="1600" b="1" dirty="0" smtClean="0">
                <a:solidFill>
                  <a:srgbClr val="6666FF"/>
                </a:solidFill>
              </a:rPr>
              <a:t>2. Entwicklung der Sicherungsverwahrung</a:t>
            </a:r>
          </a:p>
          <a:p>
            <a:pPr marL="933450" lvl="1" indent="-533400" eaLnBrk="1" hangingPunct="1">
              <a:lnSpc>
                <a:spcPct val="80000"/>
              </a:lnSpc>
              <a:buFont typeface="Arial" charset="0"/>
              <a:buAutoNum type="alphaLcParenR"/>
              <a:defRPr/>
            </a:pPr>
            <a:r>
              <a:rPr lang="de-DE" sz="1600" dirty="0" smtClean="0">
                <a:solidFill>
                  <a:srgbClr val="6666FF"/>
                </a:solidFill>
              </a:rPr>
              <a:t>Geschichtliche Entwicklung</a:t>
            </a:r>
          </a:p>
          <a:p>
            <a:pPr marL="933450" lvl="1" indent="-533400" eaLnBrk="1" hangingPunct="1">
              <a:lnSpc>
                <a:spcPct val="80000"/>
              </a:lnSpc>
              <a:buFont typeface="Arial" charset="0"/>
              <a:buAutoNum type="alphaLcParenR"/>
              <a:defRPr/>
            </a:pPr>
            <a:r>
              <a:rPr lang="de-DE" sz="1600" dirty="0" smtClean="0">
                <a:solidFill>
                  <a:srgbClr val="6666FF"/>
                </a:solidFill>
              </a:rPr>
              <a:t>Statistische Entwicklung der Sicherungsverwahrung </a:t>
            </a:r>
          </a:p>
          <a:p>
            <a:pPr marL="609600" indent="-609600" eaLnBrk="1" hangingPunct="1">
              <a:lnSpc>
                <a:spcPct val="80000"/>
              </a:lnSpc>
              <a:buFont typeface="Arial" charset="0"/>
              <a:buNone/>
              <a:defRPr/>
            </a:pPr>
            <a:r>
              <a:rPr lang="de-DE" sz="1600" b="1" dirty="0" smtClean="0">
                <a:solidFill>
                  <a:srgbClr val="6666FF"/>
                </a:solidFill>
              </a:rPr>
              <a:t>3. Das Grundmodell der Sicherungsverwahrung </a:t>
            </a:r>
          </a:p>
          <a:p>
            <a:pPr marL="933450" lvl="1" indent="-533400" eaLnBrk="1" hangingPunct="1">
              <a:lnSpc>
                <a:spcPct val="80000"/>
              </a:lnSpc>
              <a:buFont typeface="Arial" charset="0"/>
              <a:buAutoNum type="alphaLcParenR"/>
              <a:defRPr/>
            </a:pPr>
            <a:r>
              <a:rPr lang="de-DE" sz="1600" dirty="0" smtClean="0">
                <a:solidFill>
                  <a:srgbClr val="6666FF"/>
                </a:solidFill>
              </a:rPr>
              <a:t>Das zweispurige System</a:t>
            </a:r>
          </a:p>
          <a:p>
            <a:pPr marL="933450" lvl="1" indent="-533400" eaLnBrk="1" hangingPunct="1">
              <a:lnSpc>
                <a:spcPct val="80000"/>
              </a:lnSpc>
              <a:buFont typeface="Arial" charset="0"/>
              <a:buAutoNum type="alphaLcParenR"/>
              <a:defRPr/>
            </a:pPr>
            <a:r>
              <a:rPr lang="de-DE" sz="1600" dirty="0" smtClean="0">
                <a:solidFill>
                  <a:srgbClr val="6666FF"/>
                </a:solidFill>
              </a:rPr>
              <a:t>Die stationären Maßregeln </a:t>
            </a:r>
          </a:p>
          <a:p>
            <a:pPr marL="933450" lvl="1" indent="-533400" eaLnBrk="1" hangingPunct="1">
              <a:lnSpc>
                <a:spcPct val="80000"/>
              </a:lnSpc>
              <a:buFont typeface="Arial" charset="0"/>
              <a:buAutoNum type="alphaLcParenR"/>
              <a:defRPr/>
            </a:pPr>
            <a:r>
              <a:rPr lang="de-DE" sz="1600" dirty="0" smtClean="0">
                <a:solidFill>
                  <a:srgbClr val="6666FF"/>
                </a:solidFill>
              </a:rPr>
              <a:t>Zweck der Sicherungsverwahrung</a:t>
            </a:r>
          </a:p>
          <a:p>
            <a:pPr marL="933450" lvl="1" indent="-533400" eaLnBrk="1" hangingPunct="1">
              <a:lnSpc>
                <a:spcPct val="80000"/>
              </a:lnSpc>
              <a:buFont typeface="Arial" charset="0"/>
              <a:buAutoNum type="alphaLcParenR"/>
              <a:defRPr/>
            </a:pPr>
            <a:r>
              <a:rPr lang="de-DE" sz="1600" dirty="0" smtClean="0">
                <a:solidFill>
                  <a:srgbClr val="6666FF"/>
                </a:solidFill>
              </a:rPr>
              <a:t>Formelle und materielle Voraussetzungen von § 66 StGB</a:t>
            </a:r>
          </a:p>
          <a:p>
            <a:pPr marL="609600" indent="-609600" eaLnBrk="1" hangingPunct="1">
              <a:lnSpc>
                <a:spcPct val="80000"/>
              </a:lnSpc>
              <a:buFont typeface="Arial" charset="0"/>
              <a:buNone/>
              <a:defRPr/>
            </a:pPr>
            <a:r>
              <a:rPr lang="de-DE" sz="1600" b="1" dirty="0" smtClean="0">
                <a:solidFill>
                  <a:srgbClr val="6666FF"/>
                </a:solidFill>
                <a:ea typeface="Verdana" pitchFamily="34" charset="0"/>
                <a:cs typeface="Arial" charset="0"/>
              </a:rPr>
              <a:t>4. Vorbehaltene und nachträgliche Sicherungsverwahrung</a:t>
            </a:r>
            <a:endParaRPr lang="de-DE" sz="1600" b="1" dirty="0" smtClean="0">
              <a:solidFill>
                <a:srgbClr val="6666FF"/>
              </a:solidFill>
            </a:endParaRPr>
          </a:p>
          <a:p>
            <a:pPr marL="609600" indent="-609600" eaLnBrk="1" hangingPunct="1">
              <a:lnSpc>
                <a:spcPct val="80000"/>
              </a:lnSpc>
              <a:buFont typeface="Arial" charset="0"/>
              <a:buNone/>
              <a:defRPr/>
            </a:pPr>
            <a:r>
              <a:rPr lang="de-DE" sz="1600" b="1" dirty="0" smtClean="0">
                <a:solidFill>
                  <a:srgbClr val="6666FF"/>
                </a:solidFill>
              </a:rPr>
              <a:t>5. Rückwirkungsproblematik im Fall des § 66b StGB</a:t>
            </a:r>
          </a:p>
          <a:p>
            <a:pPr marL="609600" indent="-609600" eaLnBrk="1" hangingPunct="1">
              <a:lnSpc>
                <a:spcPct val="80000"/>
              </a:lnSpc>
              <a:buFont typeface="Arial" charset="0"/>
              <a:buNone/>
              <a:defRPr/>
            </a:pPr>
            <a:r>
              <a:rPr lang="de-DE" sz="1600" b="1" dirty="0" smtClean="0">
                <a:solidFill>
                  <a:srgbClr val="6666FF"/>
                </a:solidFill>
              </a:rPr>
              <a:t>6. Ne bis in idem</a:t>
            </a:r>
          </a:p>
          <a:p>
            <a:pPr marL="609600" indent="-609600" eaLnBrk="1" hangingPunct="1">
              <a:lnSpc>
                <a:spcPct val="80000"/>
              </a:lnSpc>
              <a:buFont typeface="Arial" charset="0"/>
              <a:buNone/>
              <a:defRPr/>
            </a:pPr>
            <a:r>
              <a:rPr lang="de-DE" sz="1600" b="1" dirty="0" smtClean="0">
                <a:solidFill>
                  <a:srgbClr val="6666FF"/>
                </a:solidFill>
              </a:rPr>
              <a:t>7. Rechtspolitische Lage</a:t>
            </a:r>
          </a:p>
          <a:p>
            <a:pPr marL="933450" lvl="1" indent="-533400" eaLnBrk="1" hangingPunct="1">
              <a:lnSpc>
                <a:spcPct val="80000"/>
              </a:lnSpc>
              <a:buFont typeface="Arial" charset="0"/>
              <a:buAutoNum type="alphaLcParenR"/>
              <a:defRPr/>
            </a:pPr>
            <a:r>
              <a:rPr lang="de-DE" sz="1600" dirty="0" smtClean="0">
                <a:solidFill>
                  <a:srgbClr val="6666FF"/>
                </a:solidFill>
              </a:rPr>
              <a:t>Das Urteil des EGMR</a:t>
            </a:r>
          </a:p>
          <a:p>
            <a:pPr marL="933450" lvl="1" indent="-533400" eaLnBrk="1" hangingPunct="1">
              <a:lnSpc>
                <a:spcPct val="80000"/>
              </a:lnSpc>
              <a:buFont typeface="Arial" charset="0"/>
              <a:buAutoNum type="alphaLcParenR"/>
              <a:defRPr/>
            </a:pPr>
            <a:r>
              <a:rPr lang="de-DE" sz="1600" dirty="0" smtClean="0">
                <a:solidFill>
                  <a:srgbClr val="6666FF"/>
                </a:solidFill>
              </a:rPr>
              <a:t>Folgen des Urteils des EGMR für die Sicherungsverwahrung </a:t>
            </a:r>
            <a:endParaRPr lang="de-DE" sz="1600" b="1" dirty="0" smtClean="0">
              <a:solidFill>
                <a:srgbClr val="6666FF"/>
              </a:solidFill>
            </a:endParaRPr>
          </a:p>
          <a:p>
            <a:pPr marL="609600" indent="-609600" eaLnBrk="1" hangingPunct="1">
              <a:lnSpc>
                <a:spcPct val="80000"/>
              </a:lnSpc>
              <a:buFont typeface="Arial" charset="0"/>
              <a:buNone/>
              <a:defRPr/>
            </a:pPr>
            <a:r>
              <a:rPr lang="de-DE" sz="1600" b="1" dirty="0" smtClean="0">
                <a:solidFill>
                  <a:srgbClr val="6666FF"/>
                </a:solidFill>
              </a:rPr>
              <a:t>8. Jüngste Reformen – Gesetz vom 1.1.2011</a:t>
            </a:r>
          </a:p>
          <a:p>
            <a:pPr marL="933450" lvl="1" indent="-533400" eaLnBrk="1" hangingPunct="1">
              <a:lnSpc>
                <a:spcPct val="80000"/>
              </a:lnSpc>
              <a:buFont typeface="Arial" charset="0"/>
              <a:buAutoNum type="alphaLcParenR"/>
              <a:defRPr/>
            </a:pPr>
            <a:r>
              <a:rPr lang="de-DE" sz="1600" dirty="0" err="1" smtClean="0">
                <a:solidFill>
                  <a:srgbClr val="6666FF"/>
                </a:solidFill>
              </a:rPr>
              <a:t>Neufälle</a:t>
            </a:r>
            <a:endParaRPr lang="de-DE" sz="1600" dirty="0" smtClean="0">
              <a:solidFill>
                <a:srgbClr val="6666FF"/>
              </a:solidFill>
            </a:endParaRPr>
          </a:p>
          <a:p>
            <a:pPr marL="933450" lvl="1" indent="-533400" eaLnBrk="1" hangingPunct="1">
              <a:lnSpc>
                <a:spcPct val="80000"/>
              </a:lnSpc>
              <a:buFont typeface="Arial" charset="0"/>
              <a:buAutoNum type="alphaLcParenR"/>
              <a:defRPr/>
            </a:pPr>
            <a:r>
              <a:rPr lang="de-DE" sz="1600" dirty="0" smtClean="0">
                <a:solidFill>
                  <a:srgbClr val="6666FF"/>
                </a:solidFill>
              </a:rPr>
              <a:t>Altfälle 	</a:t>
            </a:r>
          </a:p>
          <a:p>
            <a:pPr marL="0" lvl="1" indent="0" eaLnBrk="1" hangingPunct="1">
              <a:lnSpc>
                <a:spcPct val="80000"/>
              </a:lnSpc>
              <a:buFont typeface="Arial" charset="0"/>
              <a:buNone/>
              <a:defRPr/>
            </a:pPr>
            <a:r>
              <a:rPr lang="de-DE" sz="1600" b="1" dirty="0" smtClean="0">
                <a:solidFill>
                  <a:srgbClr val="6666FF"/>
                </a:solidFill>
              </a:rPr>
              <a:t>9.</a:t>
            </a:r>
            <a:r>
              <a:rPr lang="de-DE" sz="1600" dirty="0" smtClean="0">
                <a:solidFill>
                  <a:srgbClr val="6666FF"/>
                </a:solidFill>
              </a:rPr>
              <a:t> </a:t>
            </a:r>
            <a:r>
              <a:rPr lang="de-DE" sz="1600" b="1" dirty="0" smtClean="0">
                <a:solidFill>
                  <a:srgbClr val="6666FF"/>
                </a:solidFill>
                <a:ea typeface="+mn-ea"/>
                <a:cs typeface="+mn-cs"/>
              </a:rPr>
              <a:t>BVerfG-Entscheidung vom 4.5.2011</a:t>
            </a:r>
          </a:p>
          <a:p>
            <a:pPr marL="0" lvl="1" indent="0" eaLnBrk="1" hangingPunct="1">
              <a:lnSpc>
                <a:spcPct val="80000"/>
              </a:lnSpc>
              <a:buFont typeface="Arial" charset="0"/>
              <a:buNone/>
              <a:defRPr/>
            </a:pPr>
            <a:endParaRPr lang="de-DE" sz="16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p:cNvSpPr>
            <a:spLocks noGrp="1"/>
          </p:cNvSpPr>
          <p:nvPr>
            <p:ph idx="4294967295"/>
          </p:nvPr>
        </p:nvSpPr>
        <p:spPr>
          <a:xfrm>
            <a:off x="360363" y="1557338"/>
            <a:ext cx="8459787" cy="5184775"/>
          </a:xfrm>
        </p:spPr>
        <p:txBody>
          <a:bodyPr/>
          <a:lstStyle/>
          <a:p>
            <a:pPr marL="0" indent="0" algn="just" defTabSz="180975" eaLnBrk="1" hangingPunct="1">
              <a:spcBef>
                <a:spcPct val="0"/>
              </a:spcBef>
              <a:buFont typeface="Arial" charset="0"/>
              <a:buNone/>
            </a:pPr>
            <a:r>
              <a:rPr lang="de-DE" sz="1600" u="sng" smtClean="0"/>
              <a:t>M. gegen Deutschland</a:t>
            </a:r>
          </a:p>
          <a:p>
            <a:pPr marL="0" indent="0" defTabSz="180975" eaLnBrk="1" hangingPunct="1">
              <a:buFont typeface="Arial" charset="0"/>
              <a:buNone/>
            </a:pPr>
            <a:r>
              <a:rPr lang="de-DE" sz="1600" smtClean="0"/>
              <a:t>1986 wurde M wegen Raubes und versuchtem Mord zu fünf Jahren Freiheitsstrafe verurteilt. Seit August 1991 befand er sich in Sicherungsverwahrung. 2001 hätte M nach dem bis 1998 geltenden Recht aus der SV entlassen werden müssen, da er die Unterbringungshöchstfrist von zehn Jahren erreicht hatte. Er galt aber weiterhin als gefährlich. Aufgrund des rückwirkenden Wegfalls der Zehnjahreshöchstfrist seit 1998 erklärte das Vollstreckungsgericht daher, dass seine Unterbringung auch nach 2001 weiterhin vollstreckt wird. </a:t>
            </a:r>
          </a:p>
          <a:p>
            <a:pPr marL="815975" lvl="2" indent="0" defTabSz="180975" eaLnBrk="1" hangingPunct="1">
              <a:buFont typeface="Arial" charset="0"/>
              <a:buNone/>
            </a:pPr>
            <a:endParaRPr lang="de-DE" sz="1400" smtClean="0"/>
          </a:p>
          <a:p>
            <a:pPr marL="0" indent="0" defTabSz="180975" eaLnBrk="1" hangingPunct="1">
              <a:buFont typeface="Arial" charset="0"/>
              <a:buNone/>
            </a:pPr>
            <a:r>
              <a:rPr lang="de-DE" sz="1300" smtClean="0"/>
              <a:t>			</a:t>
            </a:r>
          </a:p>
          <a:p>
            <a:pPr marL="815975" lvl="2" indent="0" defTabSz="180975" eaLnBrk="1" hangingPunct="1">
              <a:buFont typeface="Arial" charset="0"/>
              <a:buNone/>
            </a:pPr>
            <a:r>
              <a:rPr lang="de-DE" sz="400" smtClean="0"/>
              <a:t>			</a:t>
            </a:r>
            <a:endParaRPr lang="de-DE" sz="1300" b="1" smtClean="0"/>
          </a:p>
          <a:p>
            <a:pPr marL="0" indent="0" defTabSz="180975" eaLnBrk="1" hangingPunct="1">
              <a:buFont typeface="Arial" charset="0"/>
              <a:buNone/>
            </a:pPr>
            <a:r>
              <a:rPr lang="de-DE" sz="1300" b="1" smtClean="0"/>
              <a:t>					</a:t>
            </a:r>
          </a:p>
          <a:p>
            <a:pPr marL="0" indent="0" defTabSz="180975" eaLnBrk="1" hangingPunct="1">
              <a:buFont typeface="Arial" charset="0"/>
              <a:buNone/>
            </a:pPr>
            <a:endParaRPr lang="de-DE" sz="1300" b="1" smtClean="0"/>
          </a:p>
          <a:p>
            <a:pPr marL="0" indent="0" defTabSz="180975" eaLnBrk="1" hangingPunct="1">
              <a:buFont typeface="Arial" charset="0"/>
              <a:buNone/>
            </a:pPr>
            <a:endParaRPr lang="de-DE" sz="1300" b="1" smtClean="0"/>
          </a:p>
          <a:p>
            <a:pPr marL="0" indent="0" defTabSz="180975" eaLnBrk="1" hangingPunct="1">
              <a:buFont typeface="Arial" charset="0"/>
              <a:buNone/>
            </a:pPr>
            <a:r>
              <a:rPr lang="de-DE" sz="1200" b="1" smtClean="0"/>
              <a:t>----------l-----------------------l-------------------l-------------------l---------------------l-------------------------------------l-----------------------l-----------→</a:t>
            </a:r>
            <a:endParaRPr lang="de-DE" sz="1200" smtClean="0"/>
          </a:p>
          <a:p>
            <a:pPr marL="0" indent="0" defTabSz="180975" eaLnBrk="1" hangingPunct="1">
              <a:buFont typeface="Arial" charset="0"/>
              <a:buNone/>
            </a:pPr>
            <a:r>
              <a:rPr lang="de-DE" sz="1300" smtClean="0"/>
              <a:t>	    	</a:t>
            </a:r>
          </a:p>
          <a:p>
            <a:pPr marL="0" indent="0" defTabSz="180975" eaLnBrk="1" hangingPunct="1">
              <a:buFont typeface="Arial" charset="0"/>
              <a:buNone/>
            </a:pPr>
            <a:endParaRPr lang="de-DE" sz="1300" smtClean="0"/>
          </a:p>
          <a:p>
            <a:pPr marL="0" indent="0" defTabSz="180975" eaLnBrk="1" hangingPunct="1">
              <a:buFont typeface="Arial" charset="0"/>
              <a:buNone/>
            </a:pPr>
            <a:r>
              <a:rPr lang="de-DE" sz="1300" smtClean="0"/>
              <a:t>	            		</a:t>
            </a:r>
          </a:p>
          <a:p>
            <a:pPr marL="0" indent="0" defTabSz="180975" eaLnBrk="1" hangingPunct="1">
              <a:buFont typeface="Arial" charset="0"/>
              <a:buNone/>
            </a:pPr>
            <a:r>
              <a:rPr lang="de-DE" sz="1300" smtClean="0"/>
              <a:t>		  	</a:t>
            </a:r>
            <a:r>
              <a:rPr lang="de-DE" sz="1200" smtClean="0"/>
              <a:t>	</a:t>
            </a:r>
            <a:r>
              <a:rPr lang="de-DE" sz="1300" smtClean="0"/>
              <a:t>		</a:t>
            </a:r>
          </a:p>
        </p:txBody>
      </p:sp>
      <p:sp>
        <p:nvSpPr>
          <p:cNvPr id="7171" name="Title 1"/>
          <p:cNvSpPr>
            <a:spLocks/>
          </p:cNvSpPr>
          <p:nvPr/>
        </p:nvSpPr>
        <p:spPr bwMode="auto">
          <a:xfrm>
            <a:off x="360363" y="1079500"/>
            <a:ext cx="8447087" cy="576263"/>
          </a:xfrm>
          <a:prstGeom prst="rect">
            <a:avLst/>
          </a:prstGeom>
          <a:noFill/>
          <a:ln w="9525">
            <a:noFill/>
            <a:miter lim="800000"/>
            <a:headEnd/>
            <a:tailEnd/>
          </a:ln>
        </p:spPr>
        <p:txBody>
          <a:bodyPr anchor="ctr"/>
          <a:lstStyle/>
          <a:p>
            <a:endParaRPr lang="de-DE" sz="2000" b="1">
              <a:solidFill>
                <a:srgbClr val="6666FF"/>
              </a:solidFill>
              <a:latin typeface="Calibri" pitchFamily="34" charset="0"/>
            </a:endParaRPr>
          </a:p>
          <a:p>
            <a:r>
              <a:rPr lang="de-DE" sz="2000" b="1">
                <a:solidFill>
                  <a:srgbClr val="6666FF"/>
                </a:solidFill>
                <a:latin typeface="Calibri" pitchFamily="34" charset="0"/>
              </a:rPr>
              <a:t>1. Ausgangsfall</a:t>
            </a:r>
            <a:br>
              <a:rPr lang="de-DE" sz="2000" b="1">
                <a:solidFill>
                  <a:srgbClr val="6666FF"/>
                </a:solidFill>
                <a:latin typeface="Calibri" pitchFamily="34" charset="0"/>
              </a:rPr>
            </a:br>
            <a:endParaRPr lang="de-DE" sz="2000" b="1">
              <a:solidFill>
                <a:srgbClr val="6666FF"/>
              </a:solidFill>
              <a:latin typeface="Calibri" pitchFamily="34" charset="0"/>
            </a:endParaRPr>
          </a:p>
        </p:txBody>
      </p:sp>
      <p:sp>
        <p:nvSpPr>
          <p:cNvPr id="19459" name="Text Box 6"/>
          <p:cNvSpPr txBox="1">
            <a:spLocks noChangeArrowheads="1"/>
          </p:cNvSpPr>
          <p:nvPr/>
        </p:nvSpPr>
        <p:spPr bwMode="auto">
          <a:xfrm>
            <a:off x="7000875" y="4840288"/>
            <a:ext cx="1439863" cy="457200"/>
          </a:xfrm>
          <a:prstGeom prst="rect">
            <a:avLst/>
          </a:prstGeom>
          <a:noFill/>
          <a:ln w="9525">
            <a:noFill/>
            <a:miter lim="800000"/>
            <a:headEnd/>
            <a:tailEnd/>
          </a:ln>
        </p:spPr>
        <p:txBody>
          <a:bodyPr>
            <a:spAutoFit/>
          </a:bodyPr>
          <a:lstStyle/>
          <a:p>
            <a:pPr algn="ctr"/>
            <a:r>
              <a:rPr lang="de-DE" sz="1200">
                <a:latin typeface="Calibri" pitchFamily="34" charset="0"/>
              </a:rPr>
              <a:t>Entlassung, Führungsaufsicht</a:t>
            </a:r>
          </a:p>
        </p:txBody>
      </p:sp>
      <p:sp>
        <p:nvSpPr>
          <p:cNvPr id="19460" name="Rectangle 7"/>
          <p:cNvSpPr>
            <a:spLocks noChangeArrowheads="1"/>
          </p:cNvSpPr>
          <p:nvPr/>
        </p:nvSpPr>
        <p:spPr bwMode="auto">
          <a:xfrm>
            <a:off x="1514475" y="4826000"/>
            <a:ext cx="1079500" cy="1200150"/>
          </a:xfrm>
          <a:prstGeom prst="rect">
            <a:avLst/>
          </a:prstGeom>
          <a:noFill/>
          <a:ln w="9525">
            <a:noFill/>
            <a:miter lim="800000"/>
            <a:headEnd/>
            <a:tailEnd/>
          </a:ln>
        </p:spPr>
        <p:txBody>
          <a:bodyPr>
            <a:spAutoFit/>
          </a:bodyPr>
          <a:lstStyle/>
          <a:p>
            <a:pPr algn="ctr"/>
            <a:r>
              <a:rPr lang="de-DE" sz="1200">
                <a:latin typeface="Calibri" pitchFamily="34" charset="0"/>
              </a:rPr>
              <a:t>Ende der Freiheits-strafe</a:t>
            </a:r>
          </a:p>
          <a:p>
            <a:pPr algn="ctr"/>
            <a:r>
              <a:rPr lang="de-DE" sz="1200">
                <a:latin typeface="Calibri" pitchFamily="34" charset="0"/>
              </a:rPr>
              <a:t>und Übergang </a:t>
            </a:r>
          </a:p>
          <a:p>
            <a:pPr algn="ctr"/>
            <a:r>
              <a:rPr lang="de-DE" sz="1200">
                <a:latin typeface="Calibri" pitchFamily="34" charset="0"/>
              </a:rPr>
              <a:t>in die SV	</a:t>
            </a:r>
          </a:p>
        </p:txBody>
      </p:sp>
      <p:sp>
        <p:nvSpPr>
          <p:cNvPr id="19461" name="Text Box 8"/>
          <p:cNvSpPr txBox="1">
            <a:spLocks noChangeArrowheads="1"/>
          </p:cNvSpPr>
          <p:nvPr/>
        </p:nvSpPr>
        <p:spPr bwMode="auto">
          <a:xfrm>
            <a:off x="2914650" y="4764088"/>
            <a:ext cx="2001838" cy="1754187"/>
          </a:xfrm>
          <a:prstGeom prst="rect">
            <a:avLst/>
          </a:prstGeom>
          <a:noFill/>
          <a:ln w="9525">
            <a:noFill/>
            <a:miter lim="800000"/>
            <a:headEnd/>
            <a:tailEnd/>
          </a:ln>
        </p:spPr>
        <p:txBody>
          <a:bodyPr wrap="none">
            <a:spAutoFit/>
          </a:bodyPr>
          <a:lstStyle/>
          <a:p>
            <a:pPr algn="ctr"/>
            <a:r>
              <a:rPr lang="de-DE" sz="1200">
                <a:latin typeface="Calibri" pitchFamily="34" charset="0"/>
              </a:rPr>
              <a:t>Theoretische </a:t>
            </a:r>
          </a:p>
          <a:p>
            <a:pPr algn="ctr"/>
            <a:r>
              <a:rPr lang="de-DE" sz="1200">
                <a:latin typeface="Calibri" pitchFamily="34" charset="0"/>
              </a:rPr>
              <a:t>Entlassung </a:t>
            </a:r>
          </a:p>
          <a:p>
            <a:pPr algn="ctr"/>
            <a:r>
              <a:rPr lang="de-DE" sz="1200">
                <a:latin typeface="Calibri" pitchFamily="34" charset="0"/>
              </a:rPr>
              <a:t>aus dem Vollzug der </a:t>
            </a:r>
          </a:p>
          <a:p>
            <a:pPr algn="ctr"/>
            <a:r>
              <a:rPr lang="de-DE" sz="1200">
                <a:latin typeface="Calibri" pitchFamily="34" charset="0"/>
              </a:rPr>
              <a:t>SV nach altem Recht</a:t>
            </a:r>
          </a:p>
          <a:p>
            <a:pPr algn="ctr"/>
            <a:r>
              <a:rPr lang="de-DE" sz="1200" u="sng">
                <a:latin typeface="Calibri" pitchFamily="34" charset="0"/>
              </a:rPr>
              <a:t>aber </a:t>
            </a:r>
          </a:p>
          <a:p>
            <a:pPr algn="ctr"/>
            <a:r>
              <a:rPr lang="de-DE" sz="1200">
                <a:latin typeface="Calibri" pitchFamily="34" charset="0"/>
              </a:rPr>
              <a:t>M weiterhin für </a:t>
            </a:r>
          </a:p>
          <a:p>
            <a:pPr algn="ctr"/>
            <a:r>
              <a:rPr lang="de-DE" sz="1200">
                <a:latin typeface="Calibri" pitchFamily="34" charset="0"/>
              </a:rPr>
              <a:t>Allgemeinheit gefährlich</a:t>
            </a:r>
          </a:p>
          <a:p>
            <a:pPr algn="ctr"/>
            <a:r>
              <a:rPr lang="de-DE" sz="1200">
                <a:latin typeface="Calibri" pitchFamily="34" charset="0"/>
              </a:rPr>
              <a:t>= fortdauernde unbefristete </a:t>
            </a:r>
          </a:p>
          <a:p>
            <a:pPr algn="ctr"/>
            <a:r>
              <a:rPr lang="de-DE" sz="1200">
                <a:latin typeface="Calibri" pitchFamily="34" charset="0"/>
              </a:rPr>
              <a:t>Unterbringung </a:t>
            </a:r>
          </a:p>
        </p:txBody>
      </p:sp>
      <p:sp>
        <p:nvSpPr>
          <p:cNvPr id="19462" name="Text Box 9"/>
          <p:cNvSpPr txBox="1">
            <a:spLocks noChangeArrowheads="1"/>
          </p:cNvSpPr>
          <p:nvPr/>
        </p:nvSpPr>
        <p:spPr bwMode="auto">
          <a:xfrm>
            <a:off x="328613" y="4821238"/>
            <a:ext cx="1230312" cy="1187450"/>
          </a:xfrm>
          <a:prstGeom prst="rect">
            <a:avLst/>
          </a:prstGeom>
          <a:noFill/>
          <a:ln w="9525">
            <a:noFill/>
            <a:miter lim="800000"/>
            <a:headEnd/>
            <a:tailEnd/>
          </a:ln>
        </p:spPr>
        <p:txBody>
          <a:bodyPr wrap="none">
            <a:spAutoFit/>
          </a:bodyPr>
          <a:lstStyle/>
          <a:p>
            <a:pPr algn="ctr"/>
            <a:r>
              <a:rPr lang="de-DE" sz="1200">
                <a:latin typeface="Calibri" pitchFamily="34" charset="0"/>
              </a:rPr>
              <a:t>Verurteilung zu</a:t>
            </a:r>
          </a:p>
          <a:p>
            <a:pPr algn="ctr"/>
            <a:r>
              <a:rPr lang="de-DE" sz="1200">
                <a:latin typeface="Calibri" pitchFamily="34" charset="0"/>
              </a:rPr>
              <a:t>5 Jahren </a:t>
            </a:r>
          </a:p>
          <a:p>
            <a:pPr algn="ctr"/>
            <a:r>
              <a:rPr lang="de-DE" sz="1200">
                <a:latin typeface="Calibri" pitchFamily="34" charset="0"/>
              </a:rPr>
              <a:t>Freiheits-</a:t>
            </a:r>
          </a:p>
          <a:p>
            <a:pPr algn="ctr"/>
            <a:r>
              <a:rPr lang="de-DE" sz="1200">
                <a:latin typeface="Calibri" pitchFamily="34" charset="0"/>
              </a:rPr>
              <a:t>strafe </a:t>
            </a:r>
          </a:p>
          <a:p>
            <a:pPr algn="ctr"/>
            <a:r>
              <a:rPr lang="de-DE" sz="1200">
                <a:latin typeface="Calibri" pitchFamily="34" charset="0"/>
              </a:rPr>
              <a:t>+</a:t>
            </a:r>
          </a:p>
          <a:p>
            <a:pPr algn="ctr"/>
            <a:r>
              <a:rPr lang="de-DE" sz="1200">
                <a:latin typeface="Calibri" pitchFamily="34" charset="0"/>
              </a:rPr>
              <a:t>max. 10 Jahre SV</a:t>
            </a:r>
          </a:p>
        </p:txBody>
      </p:sp>
      <p:sp>
        <p:nvSpPr>
          <p:cNvPr id="19463" name="Text Box 10"/>
          <p:cNvSpPr txBox="1">
            <a:spLocks noChangeArrowheads="1"/>
          </p:cNvSpPr>
          <p:nvPr/>
        </p:nvSpPr>
        <p:spPr bwMode="auto">
          <a:xfrm>
            <a:off x="668338" y="4316413"/>
            <a:ext cx="498475" cy="276225"/>
          </a:xfrm>
          <a:prstGeom prst="rect">
            <a:avLst/>
          </a:prstGeom>
          <a:noFill/>
          <a:ln w="9525">
            <a:noFill/>
            <a:miter lim="800000"/>
            <a:headEnd/>
            <a:tailEnd/>
          </a:ln>
        </p:spPr>
        <p:txBody>
          <a:bodyPr wrap="none">
            <a:spAutoFit/>
          </a:bodyPr>
          <a:lstStyle/>
          <a:p>
            <a:r>
              <a:rPr lang="de-DE" sz="1200">
                <a:latin typeface="Calibri" pitchFamily="34" charset="0"/>
              </a:rPr>
              <a:t>1986</a:t>
            </a:r>
          </a:p>
        </p:txBody>
      </p:sp>
      <p:sp>
        <p:nvSpPr>
          <p:cNvPr id="19464" name="Text Box 11"/>
          <p:cNvSpPr txBox="1">
            <a:spLocks noChangeArrowheads="1"/>
          </p:cNvSpPr>
          <p:nvPr/>
        </p:nvSpPr>
        <p:spPr bwMode="auto">
          <a:xfrm>
            <a:off x="1785938" y="4357688"/>
            <a:ext cx="498475" cy="277812"/>
          </a:xfrm>
          <a:prstGeom prst="rect">
            <a:avLst/>
          </a:prstGeom>
          <a:noFill/>
          <a:ln w="9525">
            <a:noFill/>
            <a:miter lim="800000"/>
            <a:headEnd/>
            <a:tailEnd/>
          </a:ln>
        </p:spPr>
        <p:txBody>
          <a:bodyPr wrap="none">
            <a:spAutoFit/>
          </a:bodyPr>
          <a:lstStyle/>
          <a:p>
            <a:r>
              <a:rPr lang="de-DE" sz="1200">
                <a:latin typeface="Calibri" pitchFamily="34" charset="0"/>
              </a:rPr>
              <a:t>1991</a:t>
            </a:r>
          </a:p>
        </p:txBody>
      </p:sp>
      <p:sp>
        <p:nvSpPr>
          <p:cNvPr id="19465" name="Text Box 12"/>
          <p:cNvSpPr txBox="1">
            <a:spLocks noChangeArrowheads="1"/>
          </p:cNvSpPr>
          <p:nvPr/>
        </p:nvSpPr>
        <p:spPr bwMode="auto">
          <a:xfrm>
            <a:off x="3622675" y="4322763"/>
            <a:ext cx="498475" cy="277812"/>
          </a:xfrm>
          <a:prstGeom prst="rect">
            <a:avLst/>
          </a:prstGeom>
          <a:noFill/>
          <a:ln w="9525">
            <a:noFill/>
            <a:miter lim="800000"/>
            <a:headEnd/>
            <a:tailEnd/>
          </a:ln>
        </p:spPr>
        <p:txBody>
          <a:bodyPr wrap="none">
            <a:spAutoFit/>
          </a:bodyPr>
          <a:lstStyle/>
          <a:p>
            <a:r>
              <a:rPr lang="de-DE" sz="1200">
                <a:latin typeface="Calibri" pitchFamily="34" charset="0"/>
              </a:rPr>
              <a:t>2001</a:t>
            </a:r>
          </a:p>
        </p:txBody>
      </p:sp>
      <p:sp>
        <p:nvSpPr>
          <p:cNvPr id="11" name="TextBox 10"/>
          <p:cNvSpPr txBox="1"/>
          <p:nvPr/>
        </p:nvSpPr>
        <p:spPr>
          <a:xfrm>
            <a:off x="2195513" y="4151313"/>
            <a:ext cx="1511300" cy="646112"/>
          </a:xfrm>
          <a:prstGeom prst="rect">
            <a:avLst/>
          </a:prstGeom>
          <a:noFill/>
        </p:spPr>
        <p:txBody>
          <a:bodyPr>
            <a:spAutoFit/>
          </a:bodyPr>
          <a:lstStyle/>
          <a:p>
            <a:pPr algn="ctr">
              <a:defRPr/>
            </a:pPr>
            <a:r>
              <a:rPr lang="de-DE" sz="1200" dirty="0">
                <a:solidFill>
                  <a:srgbClr val="FF0000"/>
                </a:solidFill>
                <a:latin typeface="+mn-lt"/>
              </a:rPr>
              <a:t>Gesetzesänderung</a:t>
            </a:r>
          </a:p>
          <a:p>
            <a:pPr algn="ctr">
              <a:defRPr/>
            </a:pPr>
            <a:r>
              <a:rPr lang="de-DE" sz="1200" dirty="0">
                <a:solidFill>
                  <a:srgbClr val="FF0000"/>
                </a:solidFill>
                <a:latin typeface="+mn-lt"/>
              </a:rPr>
              <a:t> = Unterbringung</a:t>
            </a:r>
          </a:p>
          <a:p>
            <a:pPr algn="ctr">
              <a:defRPr/>
            </a:pPr>
            <a:r>
              <a:rPr lang="de-DE" sz="1200" dirty="0">
                <a:solidFill>
                  <a:srgbClr val="FF0000"/>
                </a:solidFill>
                <a:latin typeface="+mn-lt"/>
              </a:rPr>
              <a:t> in der SV unbefristet</a:t>
            </a:r>
          </a:p>
        </p:txBody>
      </p:sp>
      <p:sp>
        <p:nvSpPr>
          <p:cNvPr id="12" name="TextBox 11"/>
          <p:cNvSpPr txBox="1"/>
          <p:nvPr/>
        </p:nvSpPr>
        <p:spPr>
          <a:xfrm>
            <a:off x="2700338" y="3760788"/>
            <a:ext cx="576262" cy="500062"/>
          </a:xfrm>
          <a:prstGeom prst="rect">
            <a:avLst/>
          </a:prstGeom>
          <a:noFill/>
        </p:spPr>
        <p:txBody>
          <a:bodyPr>
            <a:spAutoFit/>
          </a:bodyPr>
          <a:lstStyle/>
          <a:p>
            <a:pPr>
              <a:spcAft>
                <a:spcPts val="300"/>
              </a:spcAft>
              <a:defRPr/>
            </a:pPr>
            <a:r>
              <a:rPr lang="de-DE" sz="1200" dirty="0">
                <a:solidFill>
                  <a:srgbClr val="FF0000"/>
                </a:solidFill>
                <a:latin typeface="+mn-lt"/>
              </a:rPr>
              <a:t>1998</a:t>
            </a:r>
          </a:p>
          <a:p>
            <a:pPr>
              <a:defRPr/>
            </a:pPr>
            <a:r>
              <a:rPr lang="de-DE" sz="1200" dirty="0">
                <a:latin typeface="+mn-lt"/>
              </a:rPr>
              <a:t>   </a:t>
            </a:r>
            <a:r>
              <a:rPr lang="de-DE" sz="1200" dirty="0">
                <a:solidFill>
                  <a:srgbClr val="FF0000"/>
                </a:solidFill>
                <a:latin typeface="+mn-lt"/>
              </a:rPr>
              <a:t>↓</a:t>
            </a:r>
          </a:p>
        </p:txBody>
      </p:sp>
      <p:sp>
        <p:nvSpPr>
          <p:cNvPr id="13" name="TextBox 12"/>
          <p:cNvSpPr txBox="1"/>
          <p:nvPr/>
        </p:nvSpPr>
        <p:spPr>
          <a:xfrm>
            <a:off x="4570413" y="3505200"/>
            <a:ext cx="649287" cy="500063"/>
          </a:xfrm>
          <a:prstGeom prst="rect">
            <a:avLst/>
          </a:prstGeom>
          <a:noFill/>
        </p:spPr>
        <p:txBody>
          <a:bodyPr>
            <a:spAutoFit/>
          </a:bodyPr>
          <a:lstStyle/>
          <a:p>
            <a:pPr algn="ctr">
              <a:spcBef>
                <a:spcPts val="300"/>
              </a:spcBef>
              <a:spcAft>
                <a:spcPts val="0"/>
              </a:spcAft>
              <a:defRPr/>
            </a:pPr>
            <a:r>
              <a:rPr lang="de-DE" sz="1200" dirty="0">
                <a:solidFill>
                  <a:srgbClr val="FF0000"/>
                </a:solidFill>
                <a:latin typeface="+mn-lt"/>
              </a:rPr>
              <a:t>2004</a:t>
            </a:r>
          </a:p>
          <a:p>
            <a:pPr algn="ctr">
              <a:spcBef>
                <a:spcPts val="300"/>
              </a:spcBef>
              <a:spcAft>
                <a:spcPts val="300"/>
              </a:spcAft>
              <a:defRPr/>
            </a:pPr>
            <a:r>
              <a:rPr lang="de-DE" sz="1200" dirty="0">
                <a:solidFill>
                  <a:srgbClr val="FF0000"/>
                </a:solidFill>
                <a:latin typeface="+mn-lt"/>
              </a:rPr>
              <a:t>↓</a:t>
            </a:r>
          </a:p>
        </p:txBody>
      </p:sp>
      <p:sp>
        <p:nvSpPr>
          <p:cNvPr id="14" name="TextBox 13"/>
          <p:cNvSpPr txBox="1"/>
          <p:nvPr/>
        </p:nvSpPr>
        <p:spPr>
          <a:xfrm>
            <a:off x="4318000" y="3965575"/>
            <a:ext cx="1152525" cy="831850"/>
          </a:xfrm>
          <a:prstGeom prst="rect">
            <a:avLst/>
          </a:prstGeom>
          <a:noFill/>
        </p:spPr>
        <p:txBody>
          <a:bodyPr>
            <a:spAutoFit/>
          </a:bodyPr>
          <a:lstStyle/>
          <a:p>
            <a:pPr algn="ctr">
              <a:defRPr/>
            </a:pPr>
            <a:r>
              <a:rPr lang="de-DE" sz="1200" dirty="0">
                <a:solidFill>
                  <a:srgbClr val="FF0000"/>
                </a:solidFill>
                <a:latin typeface="+mn-lt"/>
              </a:rPr>
              <a:t>BVerfG-E</a:t>
            </a:r>
          </a:p>
          <a:p>
            <a:pPr algn="ctr">
              <a:defRPr/>
            </a:pPr>
            <a:r>
              <a:rPr lang="de-DE" sz="1200" dirty="0">
                <a:solidFill>
                  <a:srgbClr val="FF0000"/>
                </a:solidFill>
                <a:latin typeface="+mn-lt"/>
              </a:rPr>
              <a:t>Rückwirkung verstößt nicht gegen GG</a:t>
            </a:r>
          </a:p>
        </p:txBody>
      </p:sp>
      <p:sp>
        <p:nvSpPr>
          <p:cNvPr id="15" name="TextBox 14"/>
          <p:cNvSpPr txBox="1">
            <a:spLocks noChangeArrowheads="1"/>
          </p:cNvSpPr>
          <p:nvPr/>
        </p:nvSpPr>
        <p:spPr bwMode="auto">
          <a:xfrm>
            <a:off x="6305550" y="3500438"/>
            <a:ext cx="642938" cy="500062"/>
          </a:xfrm>
          <a:prstGeom prst="rect">
            <a:avLst/>
          </a:prstGeom>
          <a:noFill/>
          <a:ln w="9525">
            <a:noFill/>
            <a:miter lim="800000"/>
            <a:headEnd/>
            <a:tailEnd/>
          </a:ln>
        </p:spPr>
        <p:txBody>
          <a:bodyPr wrap="none">
            <a:spAutoFit/>
          </a:bodyPr>
          <a:lstStyle/>
          <a:p>
            <a:pPr algn="ctr">
              <a:spcAft>
                <a:spcPts val="300"/>
              </a:spcAft>
            </a:pPr>
            <a:r>
              <a:rPr lang="de-DE" sz="1200">
                <a:solidFill>
                  <a:srgbClr val="FF0000"/>
                </a:solidFill>
                <a:latin typeface="Calibri" pitchFamily="34" charset="0"/>
              </a:rPr>
              <a:t>5/2010</a:t>
            </a:r>
          </a:p>
          <a:p>
            <a:pPr algn="ctr"/>
            <a:r>
              <a:rPr lang="de-DE" sz="1200">
                <a:solidFill>
                  <a:srgbClr val="FF0000"/>
                </a:solidFill>
                <a:latin typeface="Calibri" pitchFamily="34" charset="0"/>
              </a:rPr>
              <a:t>↓</a:t>
            </a:r>
          </a:p>
        </p:txBody>
      </p:sp>
      <p:sp>
        <p:nvSpPr>
          <p:cNvPr id="16" name="TextBox 15"/>
          <p:cNvSpPr txBox="1">
            <a:spLocks noChangeArrowheads="1"/>
          </p:cNvSpPr>
          <p:nvPr/>
        </p:nvSpPr>
        <p:spPr bwMode="auto">
          <a:xfrm>
            <a:off x="5795963" y="3965575"/>
            <a:ext cx="1655762" cy="822325"/>
          </a:xfrm>
          <a:prstGeom prst="rect">
            <a:avLst/>
          </a:prstGeom>
          <a:noFill/>
          <a:ln w="9525">
            <a:noFill/>
            <a:miter lim="800000"/>
            <a:headEnd/>
            <a:tailEnd/>
          </a:ln>
        </p:spPr>
        <p:txBody>
          <a:bodyPr>
            <a:spAutoFit/>
          </a:bodyPr>
          <a:lstStyle/>
          <a:p>
            <a:pPr algn="ctr"/>
            <a:r>
              <a:rPr lang="de-DE" sz="1200">
                <a:solidFill>
                  <a:srgbClr val="FF0000"/>
                </a:solidFill>
                <a:latin typeface="Calibri" pitchFamily="34" charset="0"/>
              </a:rPr>
              <a:t>Urteil EGMR</a:t>
            </a:r>
          </a:p>
          <a:p>
            <a:pPr algn="ctr"/>
            <a:r>
              <a:rPr lang="de-DE" sz="1200">
                <a:solidFill>
                  <a:srgbClr val="FF0000"/>
                </a:solidFill>
                <a:latin typeface="Calibri" pitchFamily="34" charset="0"/>
              </a:rPr>
              <a:t>Rückwirkung verstößt gegen Art. 5 I a und </a:t>
            </a:r>
          </a:p>
          <a:p>
            <a:pPr algn="ctr"/>
            <a:r>
              <a:rPr lang="de-DE" sz="1200">
                <a:solidFill>
                  <a:srgbClr val="FF0000"/>
                </a:solidFill>
                <a:latin typeface="Calibri" pitchFamily="34" charset="0"/>
              </a:rPr>
              <a:t>Art. 7 EMRK</a:t>
            </a:r>
          </a:p>
        </p:txBody>
      </p:sp>
      <p:sp>
        <p:nvSpPr>
          <p:cNvPr id="17" name="TextBox 16"/>
          <p:cNvSpPr txBox="1"/>
          <p:nvPr/>
        </p:nvSpPr>
        <p:spPr>
          <a:xfrm>
            <a:off x="5076825" y="5118100"/>
            <a:ext cx="1944688" cy="831850"/>
          </a:xfrm>
          <a:prstGeom prst="rect">
            <a:avLst/>
          </a:prstGeom>
          <a:noFill/>
        </p:spPr>
        <p:txBody>
          <a:bodyPr>
            <a:spAutoFit/>
          </a:bodyPr>
          <a:lstStyle/>
          <a:p>
            <a:pPr algn="ctr">
              <a:defRPr/>
            </a:pPr>
            <a:r>
              <a:rPr lang="de-DE" sz="1200" dirty="0">
                <a:latin typeface="+mn-lt"/>
              </a:rPr>
              <a:t>Überprüfung der</a:t>
            </a:r>
          </a:p>
          <a:p>
            <a:pPr algn="ctr">
              <a:defRPr/>
            </a:pPr>
            <a:r>
              <a:rPr lang="de-DE" sz="1200" dirty="0">
                <a:latin typeface="+mn-lt"/>
              </a:rPr>
              <a:t>Voraussetzungen der </a:t>
            </a:r>
          </a:p>
          <a:p>
            <a:pPr algn="ctr">
              <a:defRPr/>
            </a:pPr>
            <a:r>
              <a:rPr lang="de-DE" sz="1200" dirty="0">
                <a:latin typeface="+mn-lt"/>
              </a:rPr>
              <a:t>andauernden Unterbringung</a:t>
            </a:r>
          </a:p>
        </p:txBody>
      </p:sp>
      <p:graphicFrame>
        <p:nvGraphicFramePr>
          <p:cNvPr id="19" name="Diagram 18"/>
          <p:cNvGraphicFramePr/>
          <p:nvPr/>
        </p:nvGraphicFramePr>
        <p:xfrm>
          <a:off x="4932040" y="4749478"/>
          <a:ext cx="2088232" cy="3693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0" name="TextBox 19"/>
          <p:cNvSpPr txBox="1"/>
          <p:nvPr/>
        </p:nvSpPr>
        <p:spPr>
          <a:xfrm>
            <a:off x="7361238" y="4321175"/>
            <a:ext cx="720725" cy="277813"/>
          </a:xfrm>
          <a:prstGeom prst="rect">
            <a:avLst/>
          </a:prstGeom>
          <a:noFill/>
        </p:spPr>
        <p:txBody>
          <a:bodyPr>
            <a:spAutoFit/>
          </a:bodyPr>
          <a:lstStyle/>
          <a:p>
            <a:pPr>
              <a:defRPr/>
            </a:pPr>
            <a:r>
              <a:rPr lang="de-DE" sz="1200" dirty="0">
                <a:latin typeface="+mn-lt"/>
              </a:rPr>
              <a:t>6/2010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3794">
                                            <p:txEl>
                                              <p:pRg st="8" end="8"/>
                                            </p:txEl>
                                          </p:spTgt>
                                        </p:tgtEl>
                                        <p:attrNameLst>
                                          <p:attrName>style.visibility</p:attrName>
                                        </p:attrNameLst>
                                      </p:cBhvr>
                                      <p:to>
                                        <p:strVal val="visible"/>
                                      </p:to>
                                    </p:set>
                                    <p:animEffect transition="in" filter="blinds(horizontal)">
                                      <p:cBhvr>
                                        <p:cTn id="7" dur="500"/>
                                        <p:tgtEl>
                                          <p:spTgt spid="33794">
                                            <p:txEl>
                                              <p:pRg st="8" end="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462"/>
                                        </p:tgtEl>
                                        <p:attrNameLst>
                                          <p:attrName>style.visibility</p:attrName>
                                        </p:attrNameLst>
                                      </p:cBhvr>
                                      <p:to>
                                        <p:strVal val="visible"/>
                                      </p:to>
                                    </p:set>
                                    <p:animEffect transition="in" filter="blinds(horizontal)">
                                      <p:cBhvr>
                                        <p:cTn id="12" dur="500"/>
                                        <p:tgtEl>
                                          <p:spTgt spid="19462"/>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9463"/>
                                        </p:tgtEl>
                                        <p:attrNameLst>
                                          <p:attrName>style.visibility</p:attrName>
                                        </p:attrNameLst>
                                      </p:cBhvr>
                                      <p:to>
                                        <p:strVal val="visible"/>
                                      </p:to>
                                    </p:set>
                                    <p:animEffect transition="in" filter="blinds(horizontal)">
                                      <p:cBhvr>
                                        <p:cTn id="15" dur="500"/>
                                        <p:tgtEl>
                                          <p:spTgt spid="19463"/>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9460"/>
                                        </p:tgtEl>
                                        <p:attrNameLst>
                                          <p:attrName>style.visibility</p:attrName>
                                        </p:attrNameLst>
                                      </p:cBhvr>
                                      <p:to>
                                        <p:strVal val="visible"/>
                                      </p:to>
                                    </p:set>
                                    <p:animEffect transition="in" filter="blinds(horizontal)">
                                      <p:cBhvr>
                                        <p:cTn id="20" dur="500"/>
                                        <p:tgtEl>
                                          <p:spTgt spid="19460"/>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9464"/>
                                        </p:tgtEl>
                                        <p:attrNameLst>
                                          <p:attrName>style.visibility</p:attrName>
                                        </p:attrNameLst>
                                      </p:cBhvr>
                                      <p:to>
                                        <p:strVal val="visible"/>
                                      </p:to>
                                    </p:set>
                                    <p:animEffect transition="in" filter="blinds(horizontal)">
                                      <p:cBhvr>
                                        <p:cTn id="23" dur="500"/>
                                        <p:tgtEl>
                                          <p:spTgt spid="19464"/>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5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19461"/>
                                        </p:tgtEl>
                                        <p:attrNameLst>
                                          <p:attrName>style.visibility</p:attrName>
                                        </p:attrNameLst>
                                      </p:cBhvr>
                                      <p:to>
                                        <p:strVal val="visible"/>
                                      </p:to>
                                    </p:set>
                                    <p:animEffect transition="in" filter="blinds(horizontal)">
                                      <p:cBhvr>
                                        <p:cTn id="36" dur="500"/>
                                        <p:tgtEl>
                                          <p:spTgt spid="19461"/>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9465"/>
                                        </p:tgtEl>
                                        <p:attrNameLst>
                                          <p:attrName>style.visibility</p:attrName>
                                        </p:attrNameLst>
                                      </p:cBhvr>
                                      <p:to>
                                        <p:strVal val="visible"/>
                                      </p:to>
                                    </p:set>
                                    <p:animEffect transition="in" filter="blinds(horizontal)">
                                      <p:cBhvr>
                                        <p:cTn id="39" dur="500"/>
                                        <p:tgtEl>
                                          <p:spTgt spid="19465"/>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blinds(horizontal)">
                                      <p:cBhvr>
                                        <p:cTn id="44" dur="500"/>
                                        <p:tgtEl>
                                          <p:spTgt spid="14"/>
                                        </p:tgtEl>
                                      </p:cBhvr>
                                    </p:animEffect>
                                  </p:childTnLst>
                                </p:cTn>
                              </p:par>
                              <p:par>
                                <p:cTn id="45" presetID="3" presetClass="entr" presetSubtype="1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linds(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linds(horizontal)">
                                      <p:cBhvr>
                                        <p:cTn id="52" dur="500"/>
                                        <p:tgtEl>
                                          <p:spTgt spid="1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linds(horizontal)">
                                      <p:cBhvr>
                                        <p:cTn id="55" dur="500"/>
                                        <p:tgtEl>
                                          <p:spTgt spid="19"/>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blinds(horizontal)">
                                      <p:cBhvr>
                                        <p:cTn id="60" dur="500"/>
                                        <p:tgtEl>
                                          <p:spTgt spid="15"/>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blinds(horizontal)">
                                      <p:cBhvr>
                                        <p:cTn id="63" dur="500"/>
                                        <p:tgtEl>
                                          <p:spTgt spid="16"/>
                                        </p:tgtEl>
                                      </p:cBhvr>
                                    </p:animEffect>
                                  </p:childTnLst>
                                </p:cTn>
                              </p:par>
                            </p:childTnLst>
                          </p:cTn>
                        </p:par>
                      </p:childTnLst>
                    </p:cTn>
                  </p:par>
                  <p:par>
                    <p:cTn id="64" fill="hold">
                      <p:stCondLst>
                        <p:cond delay="indefinite"/>
                      </p:stCondLst>
                      <p:childTnLst>
                        <p:par>
                          <p:cTn id="65" fill="hold">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19459"/>
                                        </p:tgtEl>
                                        <p:attrNameLst>
                                          <p:attrName>style.visibility</p:attrName>
                                        </p:attrNameLst>
                                      </p:cBhvr>
                                      <p:to>
                                        <p:strVal val="visible"/>
                                      </p:to>
                                    </p:set>
                                    <p:animEffect transition="in" filter="blinds(horizontal)">
                                      <p:cBhvr>
                                        <p:cTn id="68" dur="500"/>
                                        <p:tgtEl>
                                          <p:spTgt spid="19459"/>
                                        </p:tgtEl>
                                      </p:cBhvr>
                                    </p:animEffect>
                                  </p:childTnLst>
                                </p:cTn>
                              </p:par>
                              <p:par>
                                <p:cTn id="69" presetID="3" presetClass="entr" presetSubtype="10"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blinds(horizontal)">
                                      <p:cBhvr>
                                        <p:cTn id="7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p:bldP spid="19461" grpId="0"/>
      <p:bldP spid="19462" grpId="0"/>
      <p:bldP spid="19463" grpId="0"/>
      <p:bldP spid="19464" grpId="0"/>
      <p:bldP spid="19465" grpId="0"/>
      <p:bldP spid="11" grpId="0"/>
      <p:bldP spid="12" grpId="0"/>
      <p:bldP spid="13" grpId="0"/>
      <p:bldP spid="14" grpId="0"/>
      <p:bldP spid="15" grpId="0"/>
      <p:bldP spid="16" grpId="0"/>
      <p:bldP spid="17" grpId="0"/>
      <p:bldGraphic spid="19" grpId="0">
        <p:bldAsOne/>
      </p:bldGraphic>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idx="4294967295"/>
          </p:nvPr>
        </p:nvSpPr>
        <p:spPr>
          <a:xfrm>
            <a:off x="360363" y="1079500"/>
            <a:ext cx="8302625" cy="865188"/>
          </a:xfrm>
        </p:spPr>
        <p:txBody>
          <a:bodyPr/>
          <a:lstStyle/>
          <a:p>
            <a:pPr algn="l" eaLnBrk="1" hangingPunct="1">
              <a:spcBef>
                <a:spcPts val="1200"/>
              </a:spcBef>
              <a:spcAft>
                <a:spcPts val="1200"/>
              </a:spcAft>
            </a:pPr>
            <a:r>
              <a:rPr lang="de-DE" sz="2000" b="1" smtClean="0">
                <a:solidFill>
                  <a:srgbClr val="6666FF"/>
                </a:solidFill>
              </a:rPr>
              <a:t>2. Entwicklung der Sicherungsverwahrung</a:t>
            </a:r>
            <a:br>
              <a:rPr lang="de-DE" sz="2000" b="1" smtClean="0">
                <a:solidFill>
                  <a:srgbClr val="6666FF"/>
                </a:solidFill>
              </a:rPr>
            </a:br>
            <a:r>
              <a:rPr lang="de-DE" sz="1800" b="1" smtClean="0">
                <a:solidFill>
                  <a:srgbClr val="6666FF"/>
                </a:solidFill>
              </a:rPr>
              <a:t>a) Geschichtliche Entwicklung</a:t>
            </a:r>
            <a:endParaRPr lang="de-DE" sz="2000" smtClean="0">
              <a:solidFill>
                <a:srgbClr val="6666FF"/>
              </a:solidFill>
            </a:endParaRPr>
          </a:p>
        </p:txBody>
      </p:sp>
      <p:sp>
        <p:nvSpPr>
          <p:cNvPr id="8195" name="Content Placeholder 2"/>
          <p:cNvSpPr>
            <a:spLocks noGrp="1"/>
          </p:cNvSpPr>
          <p:nvPr>
            <p:ph idx="4294967295"/>
          </p:nvPr>
        </p:nvSpPr>
        <p:spPr>
          <a:xfrm>
            <a:off x="323850" y="1928813"/>
            <a:ext cx="8229600" cy="4668837"/>
          </a:xfrm>
        </p:spPr>
        <p:txBody>
          <a:bodyPr/>
          <a:lstStyle/>
          <a:p>
            <a:pPr marL="457200" indent="-457200" eaLnBrk="1" hangingPunct="1">
              <a:lnSpc>
                <a:spcPct val="90000"/>
              </a:lnSpc>
              <a:defRPr/>
            </a:pPr>
            <a:r>
              <a:rPr lang="de-DE" sz="1600" b="1" dirty="0" smtClean="0"/>
              <a:t>1933</a:t>
            </a:r>
            <a:r>
              <a:rPr lang="de-DE" sz="1600" dirty="0" smtClean="0"/>
              <a:t>: Die Sicherungsverwahrung wurde eingeführt</a:t>
            </a:r>
          </a:p>
          <a:p>
            <a:pPr marL="457200" indent="-457200" eaLnBrk="1" hangingPunct="1">
              <a:lnSpc>
                <a:spcPct val="90000"/>
              </a:lnSpc>
              <a:defRPr/>
            </a:pPr>
            <a:r>
              <a:rPr lang="de-DE" sz="1600" b="1" dirty="0" smtClean="0"/>
              <a:t>1969 </a:t>
            </a:r>
            <a:r>
              <a:rPr lang="de-DE" sz="1600" dirty="0" smtClean="0"/>
              <a:t>wurde die Sicherungsverwahrung in  § 66 StGB normiert und zugleich drastisch beschränkt; in der Folgezeit wurde sogar über ihre Abschaffung nachgedacht</a:t>
            </a:r>
          </a:p>
          <a:p>
            <a:pPr marL="457200" indent="-457200" eaLnBrk="1" hangingPunct="1">
              <a:lnSpc>
                <a:spcPct val="90000"/>
              </a:lnSpc>
              <a:defRPr/>
            </a:pPr>
            <a:r>
              <a:rPr lang="de-DE" sz="1600" dirty="0" smtClean="0"/>
              <a:t>Seit </a:t>
            </a:r>
            <a:r>
              <a:rPr lang="de-DE" sz="1600" b="1" dirty="0" smtClean="0"/>
              <a:t>1998</a:t>
            </a:r>
            <a:r>
              <a:rPr lang="de-DE" sz="1600" dirty="0" smtClean="0"/>
              <a:t> schrittweise Erweiterung ihres Anwendungsbereichs </a:t>
            </a:r>
          </a:p>
          <a:p>
            <a:pPr lvl="1" eaLnBrk="1" hangingPunct="1">
              <a:lnSpc>
                <a:spcPct val="90000"/>
              </a:lnSpc>
              <a:spcAft>
                <a:spcPts val="600"/>
              </a:spcAft>
              <a:buFont typeface="Wingdings" pitchFamily="2" charset="2"/>
              <a:buChar char="Ø"/>
              <a:defRPr/>
            </a:pPr>
            <a:r>
              <a:rPr lang="de-DE" sz="1600" dirty="0" smtClean="0"/>
              <a:t>Grund: die Mitte der 1990er Jahre neu entfachte Diskussion über den Umgang mit gefährlichen Sexual- und Gewalttätern aufgrund einiger spektakulärer Gewaltverbrechen</a:t>
            </a:r>
          </a:p>
          <a:p>
            <a:pPr lvl="1" eaLnBrk="1" hangingPunct="1">
              <a:lnSpc>
                <a:spcPct val="90000"/>
              </a:lnSpc>
              <a:spcBef>
                <a:spcPts val="325"/>
              </a:spcBef>
              <a:spcAft>
                <a:spcPts val="1200"/>
              </a:spcAft>
              <a:buFont typeface="Wingdings" pitchFamily="2" charset="2"/>
              <a:buChar char="Ø"/>
              <a:defRPr/>
            </a:pPr>
            <a:r>
              <a:rPr lang="de-DE" sz="1600" dirty="0" smtClean="0"/>
              <a:t>Die Erweiterung fand insbesondere statt durch: </a:t>
            </a:r>
          </a:p>
          <a:p>
            <a:pPr lvl="1" eaLnBrk="1" hangingPunct="1">
              <a:lnSpc>
                <a:spcPct val="90000"/>
              </a:lnSpc>
              <a:spcBef>
                <a:spcPts val="600"/>
              </a:spcBef>
              <a:buFont typeface="Arial" charset="0"/>
              <a:buNone/>
              <a:defRPr/>
            </a:pPr>
            <a:r>
              <a:rPr lang="de-DE" sz="1600" b="1" dirty="0" smtClean="0"/>
              <a:t>	1998: </a:t>
            </a:r>
            <a:r>
              <a:rPr lang="de-DE" sz="1600" dirty="0" smtClean="0"/>
              <a:t>rückwirkende Aufhebung der Befristung auf zehn Jahre</a:t>
            </a:r>
            <a:r>
              <a:rPr lang="de-DE" sz="1600" b="1" dirty="0" smtClean="0"/>
              <a:t/>
            </a:r>
            <a:br>
              <a:rPr lang="de-DE" sz="1600" b="1" dirty="0" smtClean="0"/>
            </a:br>
            <a:r>
              <a:rPr lang="de-DE" sz="1600" b="1" dirty="0" smtClean="0"/>
              <a:t>2002:</a:t>
            </a:r>
            <a:r>
              <a:rPr lang="de-DE" sz="1600" dirty="0" smtClean="0"/>
              <a:t> Einführung der vorbehaltenen Sicherungsverwahrung in § 66a StGB</a:t>
            </a:r>
            <a:r>
              <a:rPr lang="de-DE" sz="1600" b="1" dirty="0" smtClean="0"/>
              <a:t/>
            </a:r>
            <a:br>
              <a:rPr lang="de-DE" sz="1600" b="1" dirty="0" smtClean="0"/>
            </a:br>
            <a:r>
              <a:rPr lang="de-DE" sz="1600" b="1" dirty="0" smtClean="0"/>
              <a:t>2004: </a:t>
            </a:r>
            <a:r>
              <a:rPr lang="de-DE" sz="1600" dirty="0" smtClean="0"/>
              <a:t>Einführung der nachträglichen Sicherungsverwahrung in  § 66b StGB</a:t>
            </a:r>
            <a:r>
              <a:rPr lang="de-DE" sz="1600" b="1" dirty="0" smtClean="0"/>
              <a:t/>
            </a:r>
            <a:br>
              <a:rPr lang="de-DE" sz="1600" b="1" dirty="0" smtClean="0"/>
            </a:br>
            <a:r>
              <a:rPr lang="de-DE" sz="1600" b="1" dirty="0" smtClean="0"/>
              <a:t>2008: </a:t>
            </a:r>
            <a:r>
              <a:rPr lang="de-DE" sz="1600" dirty="0" smtClean="0"/>
              <a:t>Einführung der nachträglichen Sicherungsverwahrung </a:t>
            </a:r>
            <a:br>
              <a:rPr lang="de-DE" sz="1600" dirty="0" smtClean="0"/>
            </a:br>
            <a:r>
              <a:rPr lang="de-DE" sz="1600" dirty="0" smtClean="0"/>
              <a:t>	       nach Jugendstrafe in § 7 II JGG</a:t>
            </a:r>
          </a:p>
          <a:p>
            <a:pPr marL="447675" lvl="2" indent="-447675" eaLnBrk="1" hangingPunct="1">
              <a:lnSpc>
                <a:spcPct val="90000"/>
              </a:lnSpc>
              <a:spcBef>
                <a:spcPts val="600"/>
              </a:spcBef>
              <a:buFont typeface="Arial" pitchFamily="34" charset="0"/>
              <a:buChar char="•"/>
              <a:defRPr/>
            </a:pPr>
            <a:r>
              <a:rPr lang="de-DE" sz="1600" b="1" dirty="0" smtClean="0"/>
              <a:t>2011:</a:t>
            </a:r>
            <a:r>
              <a:rPr lang="de-DE" sz="1600" dirty="0" smtClean="0"/>
              <a:t> Neuregelung des Rechts der Sicherungsverwahrung</a:t>
            </a:r>
          </a:p>
          <a:p>
            <a:pPr marL="714375" lvl="2" indent="-266700" eaLnBrk="1" hangingPunct="1">
              <a:lnSpc>
                <a:spcPct val="90000"/>
              </a:lnSpc>
              <a:spcBef>
                <a:spcPts val="600"/>
              </a:spcBef>
              <a:buFont typeface="Wingdings" pitchFamily="2" charset="2"/>
              <a:buChar char="Ø"/>
              <a:defRPr/>
            </a:pPr>
            <a:r>
              <a:rPr lang="de-DE" sz="1600" dirty="0" smtClean="0"/>
              <a:t>Eingrenzung des Anwendungsbereichs des § 66 StGB</a:t>
            </a:r>
          </a:p>
          <a:p>
            <a:pPr marL="714375" lvl="2" indent="-266700" eaLnBrk="1" hangingPunct="1">
              <a:lnSpc>
                <a:spcPct val="90000"/>
              </a:lnSpc>
              <a:spcBef>
                <a:spcPts val="600"/>
              </a:spcBef>
              <a:buFont typeface="Wingdings" pitchFamily="2" charset="2"/>
              <a:buChar char="Ø"/>
              <a:defRPr/>
            </a:pPr>
            <a:r>
              <a:rPr lang="de-DE" sz="1600" dirty="0" smtClean="0"/>
              <a:t>Ausbau des Anwendungsbereichs des § 66a StGB</a:t>
            </a:r>
          </a:p>
          <a:p>
            <a:pPr marL="714375" lvl="2" indent="-266700" eaLnBrk="1" hangingPunct="1">
              <a:lnSpc>
                <a:spcPct val="90000"/>
              </a:lnSpc>
              <a:spcBef>
                <a:spcPts val="600"/>
              </a:spcBef>
              <a:buFont typeface="Wingdings" pitchFamily="2" charset="2"/>
              <a:buChar char="Ø"/>
              <a:defRPr/>
            </a:pPr>
            <a:r>
              <a:rPr lang="de-DE" sz="1600" dirty="0" smtClean="0"/>
              <a:t>Streichung der § 66b Abs. 1 und 2 StGB </a:t>
            </a:r>
          </a:p>
          <a:p>
            <a:pPr lvl="1" eaLnBrk="1" hangingPunct="1">
              <a:lnSpc>
                <a:spcPct val="90000"/>
              </a:lnSpc>
              <a:spcBef>
                <a:spcPts val="600"/>
              </a:spcBef>
              <a:buFont typeface="Arial" charset="0"/>
              <a:buNone/>
              <a:defRPr/>
            </a:pPr>
            <a:endParaRPr lang="de-DE" sz="1600" dirty="0" smtClean="0"/>
          </a:p>
          <a:p>
            <a:pPr lvl="2" eaLnBrk="1" hangingPunct="1">
              <a:lnSpc>
                <a:spcPct val="90000"/>
              </a:lnSpc>
              <a:spcBef>
                <a:spcPts val="600"/>
              </a:spcBef>
              <a:buFont typeface="Arial" charset="0"/>
              <a:buNone/>
              <a:defRPr/>
            </a:pPr>
            <a:endParaRPr lang="de-DE" sz="1600"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additive="base">
                                        <p:cTn id="7" dur="500" fill="hold"/>
                                        <p:tgtEl>
                                          <p:spTgt spid="819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1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8195">
                                            <p:txEl>
                                              <p:pRg st="1" end="1"/>
                                            </p:txEl>
                                          </p:spTgt>
                                        </p:tgtEl>
                                        <p:attrNameLst>
                                          <p:attrName>style.visibility</p:attrName>
                                        </p:attrNameLst>
                                      </p:cBhvr>
                                      <p:to>
                                        <p:strVal val="visible"/>
                                      </p:to>
                                    </p:set>
                                    <p:anim calcmode="lin" valueType="num">
                                      <p:cBhvr additive="base">
                                        <p:cTn id="13" dur="500" fill="hold"/>
                                        <p:tgtEl>
                                          <p:spTgt spid="819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1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8195">
                                            <p:txEl>
                                              <p:pRg st="2" end="2"/>
                                            </p:txEl>
                                          </p:spTgt>
                                        </p:tgtEl>
                                        <p:attrNameLst>
                                          <p:attrName>style.visibility</p:attrName>
                                        </p:attrNameLst>
                                      </p:cBhvr>
                                      <p:to>
                                        <p:strVal val="visible"/>
                                      </p:to>
                                    </p:set>
                                    <p:anim calcmode="lin" valueType="num">
                                      <p:cBhvr additive="base">
                                        <p:cTn id="19" dur="500" fill="hold"/>
                                        <p:tgtEl>
                                          <p:spTgt spid="819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1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8195">
                                            <p:txEl>
                                              <p:pRg st="3" end="3"/>
                                            </p:txEl>
                                          </p:spTgt>
                                        </p:tgtEl>
                                        <p:attrNameLst>
                                          <p:attrName>style.visibility</p:attrName>
                                        </p:attrNameLst>
                                      </p:cBhvr>
                                      <p:to>
                                        <p:strVal val="visible"/>
                                      </p:to>
                                    </p:set>
                                    <p:anim calcmode="lin" valueType="num">
                                      <p:cBhvr additive="base">
                                        <p:cTn id="25" dur="500" fill="hold"/>
                                        <p:tgtEl>
                                          <p:spTgt spid="819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19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8195">
                                            <p:txEl>
                                              <p:pRg st="4" end="4"/>
                                            </p:txEl>
                                          </p:spTgt>
                                        </p:tgtEl>
                                        <p:attrNameLst>
                                          <p:attrName>style.visibility</p:attrName>
                                        </p:attrNameLst>
                                      </p:cBhvr>
                                      <p:to>
                                        <p:strVal val="visible"/>
                                      </p:to>
                                    </p:set>
                                    <p:anim calcmode="lin" valueType="num">
                                      <p:cBhvr additive="base">
                                        <p:cTn id="31" dur="500" fill="hold"/>
                                        <p:tgtEl>
                                          <p:spTgt spid="8195">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195">
                                            <p:txEl>
                                              <p:pRg st="4" end="4"/>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8195">
                                            <p:txEl>
                                              <p:pRg st="5" end="5"/>
                                            </p:txEl>
                                          </p:spTgt>
                                        </p:tgtEl>
                                        <p:attrNameLst>
                                          <p:attrName>style.visibility</p:attrName>
                                        </p:attrNameLst>
                                      </p:cBhvr>
                                      <p:to>
                                        <p:strVal val="visible"/>
                                      </p:to>
                                    </p:set>
                                    <p:anim calcmode="lin" valueType="num">
                                      <p:cBhvr additive="base">
                                        <p:cTn id="35" dur="500" fill="hold"/>
                                        <p:tgtEl>
                                          <p:spTgt spid="8195">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19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8195">
                                            <p:txEl>
                                              <p:pRg st="6" end="6"/>
                                            </p:txEl>
                                          </p:spTgt>
                                        </p:tgtEl>
                                        <p:attrNameLst>
                                          <p:attrName>style.visibility</p:attrName>
                                        </p:attrNameLst>
                                      </p:cBhvr>
                                      <p:to>
                                        <p:strVal val="visible"/>
                                      </p:to>
                                    </p:set>
                                    <p:anim calcmode="lin" valueType="num">
                                      <p:cBhvr additive="base">
                                        <p:cTn id="41" dur="500" fill="hold"/>
                                        <p:tgtEl>
                                          <p:spTgt spid="8195">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8195">
                                            <p:txEl>
                                              <p:pRg st="6" end="6"/>
                                            </p:txEl>
                                          </p:spTgt>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8195">
                                            <p:txEl>
                                              <p:pRg st="7" end="7"/>
                                            </p:txEl>
                                          </p:spTgt>
                                        </p:tgtEl>
                                        <p:attrNameLst>
                                          <p:attrName>style.visibility</p:attrName>
                                        </p:attrNameLst>
                                      </p:cBhvr>
                                      <p:to>
                                        <p:strVal val="visible"/>
                                      </p:to>
                                    </p:set>
                                    <p:anim calcmode="lin" valueType="num">
                                      <p:cBhvr additive="base">
                                        <p:cTn id="45" dur="500" fill="hold"/>
                                        <p:tgtEl>
                                          <p:spTgt spid="8195">
                                            <p:txEl>
                                              <p:pRg st="7" end="7"/>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8195">
                                            <p:txEl>
                                              <p:pRg st="7" end="7"/>
                                            </p:txEl>
                                          </p:spTgt>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8195">
                                            <p:txEl>
                                              <p:pRg st="8" end="8"/>
                                            </p:txEl>
                                          </p:spTgt>
                                        </p:tgtEl>
                                        <p:attrNameLst>
                                          <p:attrName>style.visibility</p:attrName>
                                        </p:attrNameLst>
                                      </p:cBhvr>
                                      <p:to>
                                        <p:strVal val="visible"/>
                                      </p:to>
                                    </p:set>
                                    <p:anim calcmode="lin" valueType="num">
                                      <p:cBhvr additive="base">
                                        <p:cTn id="49" dur="500" fill="hold"/>
                                        <p:tgtEl>
                                          <p:spTgt spid="8195">
                                            <p:txEl>
                                              <p:pRg st="8" end="8"/>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8195">
                                            <p:txEl>
                                              <p:pRg st="8" end="8"/>
                                            </p:txEl>
                                          </p:spTgt>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8195">
                                            <p:txEl>
                                              <p:pRg st="9" end="9"/>
                                            </p:txEl>
                                          </p:spTgt>
                                        </p:tgtEl>
                                        <p:attrNameLst>
                                          <p:attrName>style.visibility</p:attrName>
                                        </p:attrNameLst>
                                      </p:cBhvr>
                                      <p:to>
                                        <p:strVal val="visible"/>
                                      </p:to>
                                    </p:set>
                                    <p:anim calcmode="lin" valueType="num">
                                      <p:cBhvr additive="base">
                                        <p:cTn id="53" dur="500" fill="hold"/>
                                        <p:tgtEl>
                                          <p:spTgt spid="8195">
                                            <p:txEl>
                                              <p:pRg st="9" end="9"/>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8195">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itle 1"/>
          <p:cNvSpPr>
            <a:spLocks/>
          </p:cNvSpPr>
          <p:nvPr/>
        </p:nvSpPr>
        <p:spPr bwMode="auto">
          <a:xfrm>
            <a:off x="360363" y="1079500"/>
            <a:ext cx="8291512" cy="649288"/>
          </a:xfrm>
          <a:prstGeom prst="rect">
            <a:avLst/>
          </a:prstGeom>
          <a:noFill/>
          <a:ln w="9525">
            <a:noFill/>
            <a:miter lim="800000"/>
            <a:headEnd/>
            <a:tailEnd/>
          </a:ln>
        </p:spPr>
        <p:txBody>
          <a:bodyPr anchor="ctr"/>
          <a:lstStyle/>
          <a:p>
            <a:endParaRPr lang="de-DE" b="1">
              <a:solidFill>
                <a:srgbClr val="6666FF"/>
              </a:solidFill>
              <a:latin typeface="Calibri" pitchFamily="34" charset="0"/>
            </a:endParaRPr>
          </a:p>
          <a:p>
            <a:r>
              <a:rPr lang="de-DE" b="1">
                <a:solidFill>
                  <a:srgbClr val="6666FF"/>
                </a:solidFill>
                <a:latin typeface="Calibri" pitchFamily="34" charset="0"/>
              </a:rPr>
              <a:t>b) Statistische Entwicklung der Sicherungsverwahrung</a:t>
            </a:r>
          </a:p>
        </p:txBody>
      </p:sp>
      <p:graphicFrame>
        <p:nvGraphicFramePr>
          <p:cNvPr id="2050" name="Object 14"/>
          <p:cNvGraphicFramePr>
            <a:graphicFrameLocks noGrp="1" noChangeAspect="1"/>
          </p:cNvGraphicFramePr>
          <p:nvPr>
            <p:ph idx="4294967295"/>
          </p:nvPr>
        </p:nvGraphicFramePr>
        <p:xfrm>
          <a:off x="933450" y="1666875"/>
          <a:ext cx="7077075" cy="4124325"/>
        </p:xfrm>
        <a:graphic>
          <a:graphicData uri="http://schemas.openxmlformats.org/presentationml/2006/ole">
            <p:oleObj spid="_x0000_s2052" name="Worksheet" r:id="rId3" imgW="7077075" imgH="4124325" progId="Excel.Sheet.8">
              <p:embed/>
            </p:oleObj>
          </a:graphicData>
        </a:graphic>
      </p:graphicFrame>
      <p:sp>
        <p:nvSpPr>
          <p:cNvPr id="2052" name="Text Box 5"/>
          <p:cNvSpPr txBox="1">
            <a:spLocks noChangeArrowheads="1"/>
          </p:cNvSpPr>
          <p:nvPr/>
        </p:nvSpPr>
        <p:spPr bwMode="auto">
          <a:xfrm>
            <a:off x="539750" y="6092825"/>
            <a:ext cx="6481763" cy="274638"/>
          </a:xfrm>
          <a:prstGeom prst="rect">
            <a:avLst/>
          </a:prstGeom>
          <a:noFill/>
          <a:ln w="9525">
            <a:noFill/>
            <a:miter lim="800000"/>
            <a:headEnd/>
            <a:tailEnd/>
          </a:ln>
        </p:spPr>
        <p:txBody>
          <a:bodyPr>
            <a:spAutoFit/>
          </a:bodyPr>
          <a:lstStyle/>
          <a:p>
            <a:pPr>
              <a:spcBef>
                <a:spcPct val="50000"/>
              </a:spcBef>
            </a:pPr>
            <a:r>
              <a:rPr lang="de-DE" sz="1200">
                <a:latin typeface="Calibri" pitchFamily="34" charset="0"/>
              </a:rPr>
              <a:t>Quelle: Statistik Rechtspflege Strafverfolgung</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14"/>
          <p:cNvGraphicFramePr>
            <a:graphicFrameLocks noChangeAspect="1"/>
          </p:cNvGraphicFramePr>
          <p:nvPr/>
        </p:nvGraphicFramePr>
        <p:xfrm>
          <a:off x="800100" y="1562100"/>
          <a:ext cx="7658100" cy="4438650"/>
        </p:xfrm>
        <a:graphic>
          <a:graphicData uri="http://schemas.openxmlformats.org/presentationml/2006/ole">
            <p:oleObj spid="_x0000_s3076" name="Worksheet" r:id="rId3" imgW="7658100" imgH="4295775" progId="Excel.Sheet.8">
              <p:embed/>
            </p:oleObj>
          </a:graphicData>
        </a:graphic>
      </p:graphicFrame>
      <p:sp>
        <p:nvSpPr>
          <p:cNvPr id="3075" name="Text Box 4"/>
          <p:cNvSpPr txBox="1">
            <a:spLocks noChangeArrowheads="1"/>
          </p:cNvSpPr>
          <p:nvPr/>
        </p:nvSpPr>
        <p:spPr bwMode="auto">
          <a:xfrm>
            <a:off x="539750" y="6092825"/>
            <a:ext cx="8964613" cy="274638"/>
          </a:xfrm>
          <a:prstGeom prst="rect">
            <a:avLst/>
          </a:prstGeom>
          <a:noFill/>
          <a:ln w="9525">
            <a:noFill/>
            <a:miter lim="800000"/>
            <a:headEnd/>
            <a:tailEnd/>
          </a:ln>
        </p:spPr>
        <p:txBody>
          <a:bodyPr>
            <a:spAutoFit/>
          </a:bodyPr>
          <a:lstStyle/>
          <a:p>
            <a:pPr>
              <a:spcBef>
                <a:spcPct val="50000"/>
              </a:spcBef>
            </a:pPr>
            <a:r>
              <a:rPr lang="de-DE" sz="1200">
                <a:latin typeface="Calibri" pitchFamily="34" charset="0"/>
              </a:rPr>
              <a:t>Quelle: Statistik Rechtspflege Strafvollzug – Demographische und kriminologische Merkmale der Strafgefangenen zum Stichtag 31.3.</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Object 4"/>
          <p:cNvGraphicFramePr>
            <a:graphicFrameLocks noChangeAspect="1"/>
          </p:cNvGraphicFramePr>
          <p:nvPr/>
        </p:nvGraphicFramePr>
        <p:xfrm>
          <a:off x="798513" y="1557338"/>
          <a:ext cx="7373937" cy="4745037"/>
        </p:xfrm>
        <a:graphic>
          <a:graphicData uri="http://schemas.openxmlformats.org/presentationml/2006/ole">
            <p:oleObj spid="_x0000_s4100" name="Arbeitsblatt" r:id="rId3" imgW="8591550" imgH="5915025" progId="Excel.Sheet.8">
              <p:embed/>
            </p:oleObj>
          </a:graphicData>
        </a:graphic>
      </p:graphicFrame>
      <p:sp>
        <p:nvSpPr>
          <p:cNvPr id="4099" name="Title 2"/>
          <p:cNvSpPr>
            <a:spLocks noGrp="1"/>
          </p:cNvSpPr>
          <p:nvPr>
            <p:ph type="title" idx="4294967295"/>
          </p:nvPr>
        </p:nvSpPr>
        <p:spPr>
          <a:xfrm>
            <a:off x="395288" y="1196975"/>
            <a:ext cx="7848600" cy="360363"/>
          </a:xfrm>
        </p:spPr>
        <p:txBody>
          <a:bodyPr/>
          <a:lstStyle/>
          <a:p>
            <a:r>
              <a:rPr lang="de-DE" sz="1600" smtClean="0"/>
              <a:t>Verwahrte nach Art der Straftat 1990 und 2008</a:t>
            </a:r>
          </a:p>
        </p:txBody>
      </p:sp>
      <p:sp>
        <p:nvSpPr>
          <p:cNvPr id="4100" name="Text Box 7"/>
          <p:cNvSpPr txBox="1">
            <a:spLocks noChangeArrowheads="1"/>
          </p:cNvSpPr>
          <p:nvPr/>
        </p:nvSpPr>
        <p:spPr bwMode="auto">
          <a:xfrm>
            <a:off x="539750" y="6094413"/>
            <a:ext cx="8532813" cy="549275"/>
          </a:xfrm>
          <a:prstGeom prst="rect">
            <a:avLst/>
          </a:prstGeom>
          <a:noFill/>
          <a:ln w="9525">
            <a:noFill/>
            <a:miter lim="800000"/>
            <a:headEnd/>
            <a:tailEnd/>
          </a:ln>
        </p:spPr>
        <p:txBody>
          <a:bodyPr>
            <a:spAutoFit/>
          </a:bodyPr>
          <a:lstStyle/>
          <a:p>
            <a:pPr>
              <a:spcBef>
                <a:spcPct val="50000"/>
              </a:spcBef>
            </a:pPr>
            <a:r>
              <a:rPr lang="de-DE" sz="1200">
                <a:latin typeface="Calibri" pitchFamily="34" charset="0"/>
              </a:rPr>
              <a:t>Quelle: Statistik Rechtspflege Strafvollzug – Demographische und kriminologische Merkmale der Strafgefangenen zum Stichtag 31.3.</a:t>
            </a:r>
          </a:p>
          <a:p>
            <a:pPr>
              <a:spcBef>
                <a:spcPct val="50000"/>
              </a:spcBef>
            </a:pPr>
            <a:endParaRPr lang="de-DE" sz="1200">
              <a:latin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579" name="Group 91"/>
          <p:cNvGraphicFramePr>
            <a:graphicFrameLocks noGrp="1"/>
          </p:cNvGraphicFramePr>
          <p:nvPr/>
        </p:nvGraphicFramePr>
        <p:xfrm>
          <a:off x="468313" y="1773238"/>
          <a:ext cx="8280400" cy="4492851"/>
        </p:xfrm>
        <a:graphic>
          <a:graphicData uri="http://schemas.openxmlformats.org/drawingml/2006/table">
            <a:tbl>
              <a:tblPr/>
              <a:tblGrid>
                <a:gridCol w="4140200"/>
                <a:gridCol w="4140200"/>
              </a:tblGrid>
              <a:tr h="514189">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de-DE" sz="800" b="1"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de-DE" sz="1800" b="1" i="0" u="none" strike="noStrike" cap="none" normalizeH="0" baseline="0" dirty="0" smtClean="0">
                          <a:ln>
                            <a:noFill/>
                          </a:ln>
                          <a:solidFill>
                            <a:srgbClr val="000000"/>
                          </a:solidFill>
                          <a:effectLst/>
                          <a:latin typeface="Calibri" pitchFamily="34" charset="0"/>
                          <a:cs typeface="Arial" pitchFamily="34" charset="0"/>
                        </a:rPr>
                        <a:t>Strafen</a:t>
                      </a:r>
                      <a:endParaRPr kumimoji="0" lang="de-DE" sz="2800" b="0" i="0" u="none" strike="noStrike" cap="none" normalizeH="0" baseline="0" dirty="0" smtClean="0">
                        <a:ln>
                          <a:noFill/>
                        </a:ln>
                        <a:solidFill>
                          <a:schemeClr val="tx1"/>
                        </a:solidFill>
                        <a:effectLst/>
                        <a:latin typeface="Calibri" pitchFamily="34" charset="0"/>
                        <a:cs typeface="Arial" pitchFamily="34" charset="0"/>
                      </a:endParaRPr>
                    </a:p>
                  </a:txBody>
                  <a:tcPr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endParaRPr kumimoji="0" lang="de-DE" sz="800" b="1"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r>
                        <a:rPr kumimoji="0" lang="de-DE" sz="1800" b="1" i="0" u="none" strike="noStrike" cap="none" normalizeH="0" baseline="0" dirty="0" smtClean="0">
                          <a:ln>
                            <a:noFill/>
                          </a:ln>
                          <a:solidFill>
                            <a:srgbClr val="000000"/>
                          </a:solidFill>
                          <a:effectLst/>
                          <a:latin typeface="Calibri" pitchFamily="34" charset="0"/>
                          <a:cs typeface="Arial" pitchFamily="34" charset="0"/>
                        </a:rPr>
                        <a:t>Maßregel der Besserung </a:t>
                      </a:r>
                      <a:r>
                        <a:rPr kumimoji="0" lang="de-DE" sz="1600" b="1" i="0" u="none" strike="noStrike" cap="none" normalizeH="0" baseline="0" dirty="0" smtClean="0">
                          <a:ln>
                            <a:noFill/>
                          </a:ln>
                          <a:solidFill>
                            <a:srgbClr val="000000"/>
                          </a:solidFill>
                          <a:effectLst/>
                          <a:latin typeface="Calibri" pitchFamily="34" charset="0"/>
                          <a:cs typeface="Arial" pitchFamily="34" charset="0"/>
                        </a:rPr>
                        <a:t>und</a:t>
                      </a:r>
                      <a:r>
                        <a:rPr kumimoji="0" lang="de-DE" sz="1800" b="1" i="0" u="none" strike="noStrike" cap="none" normalizeH="0" baseline="0" dirty="0" smtClean="0">
                          <a:ln>
                            <a:noFill/>
                          </a:ln>
                          <a:solidFill>
                            <a:srgbClr val="000000"/>
                          </a:solidFill>
                          <a:effectLst/>
                          <a:latin typeface="Calibri" pitchFamily="34" charset="0"/>
                          <a:cs typeface="Arial" pitchFamily="34" charset="0"/>
                        </a:rPr>
                        <a:t> Sicherung</a:t>
                      </a:r>
                    </a:p>
                  </a:txBody>
                  <a:tcPr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noFill/>
                  </a:tcPr>
                </a:tc>
              </a:tr>
              <a:tr h="3950307">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1000" b="1" i="0" u="none" strike="noStrike" cap="none" normalizeH="0" baseline="0" dirty="0" smtClean="0">
                          <a:ln>
                            <a:noFill/>
                          </a:ln>
                          <a:solidFill>
                            <a:schemeClr val="tx1"/>
                          </a:solidFill>
                          <a:effectLst/>
                          <a:latin typeface="Calibri" pitchFamily="34" charset="0"/>
                          <a:cs typeface="Arial" pitchFamily="34" charset="0"/>
                        </a:rPr>
                        <a:t>  </a:t>
                      </a:r>
                    </a:p>
                  </a:txBody>
                  <a:tcPr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de-DE" sz="1000" b="1" i="0" u="none" strike="noStrike" cap="none" normalizeH="0" baseline="0" dirty="0" smtClean="0">
                        <a:ln>
                          <a:noFill/>
                        </a:ln>
                        <a:solidFill>
                          <a:schemeClr val="tx1"/>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de-DE" sz="1800" b="1"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0" fontAlgn="base" latinLnBrk="0" hangingPunct="0">
                        <a:lnSpc>
                          <a:spcPct val="100000"/>
                        </a:lnSpc>
                        <a:spcBef>
                          <a:spcPct val="20000"/>
                        </a:spcBef>
                        <a:spcAft>
                          <a:spcPct val="0"/>
                        </a:spcAft>
                        <a:buClrTx/>
                        <a:buSzTx/>
                        <a:buFont typeface="Arial" pitchFamily="34" charset="0"/>
                        <a:buNone/>
                        <a:tabLst/>
                      </a:pPr>
                      <a:endParaRPr kumimoji="0" lang="de-DE" sz="2800" b="0" i="0" u="none" strike="noStrike" cap="none" normalizeH="0" baseline="0" dirty="0" smtClean="0">
                        <a:ln>
                          <a:noFill/>
                        </a:ln>
                        <a:solidFill>
                          <a:schemeClr val="tx1"/>
                        </a:solidFill>
                        <a:effectLst/>
                        <a:latin typeface="Calibri" pitchFamily="34" charset="0"/>
                        <a:cs typeface="Arial" pitchFamily="34" charset="0"/>
                      </a:endParaRPr>
                    </a:p>
                  </a:txBody>
                  <a:tcPr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tr>
            </a:tbl>
          </a:graphicData>
        </a:graphic>
      </p:graphicFrame>
      <p:sp>
        <p:nvSpPr>
          <p:cNvPr id="9225" name="Rectangle 65"/>
          <p:cNvSpPr>
            <a:spLocks noChangeArrowheads="1"/>
          </p:cNvSpPr>
          <p:nvPr/>
        </p:nvSpPr>
        <p:spPr bwMode="auto">
          <a:xfrm>
            <a:off x="360363" y="1095375"/>
            <a:ext cx="5260975" cy="677863"/>
          </a:xfrm>
          <a:prstGeom prst="rect">
            <a:avLst/>
          </a:prstGeom>
          <a:noFill/>
          <a:ln w="9525">
            <a:noFill/>
            <a:miter lim="800000"/>
            <a:headEnd/>
            <a:tailEnd/>
          </a:ln>
        </p:spPr>
        <p:txBody>
          <a:bodyPr wrap="none">
            <a:spAutoFit/>
          </a:bodyPr>
          <a:lstStyle/>
          <a:p>
            <a:r>
              <a:rPr lang="de-DE" sz="2000" b="1">
                <a:solidFill>
                  <a:srgbClr val="6666FF"/>
                </a:solidFill>
                <a:latin typeface="Calibri" pitchFamily="34" charset="0"/>
              </a:rPr>
              <a:t>3. Das Grundmodell der Sicherungsverwahrung </a:t>
            </a:r>
            <a:r>
              <a:rPr lang="de-DE" b="1">
                <a:solidFill>
                  <a:srgbClr val="6666FF"/>
                </a:solidFill>
                <a:latin typeface="Calibri" pitchFamily="34" charset="0"/>
              </a:rPr>
              <a:t/>
            </a:r>
            <a:br>
              <a:rPr lang="de-DE" b="1">
                <a:solidFill>
                  <a:srgbClr val="6666FF"/>
                </a:solidFill>
                <a:latin typeface="Calibri" pitchFamily="34" charset="0"/>
              </a:rPr>
            </a:br>
            <a:r>
              <a:rPr lang="de-DE" b="1">
                <a:solidFill>
                  <a:srgbClr val="6666FF"/>
                </a:solidFill>
                <a:latin typeface="Calibri" pitchFamily="34" charset="0"/>
              </a:rPr>
              <a:t>a) Das zweispurige System</a:t>
            </a:r>
          </a:p>
        </p:txBody>
      </p:sp>
      <p:sp>
        <p:nvSpPr>
          <p:cNvPr id="63578" name="Text Box 90"/>
          <p:cNvSpPr txBox="1">
            <a:spLocks noChangeArrowheads="1"/>
          </p:cNvSpPr>
          <p:nvPr/>
        </p:nvSpPr>
        <p:spPr bwMode="auto">
          <a:xfrm>
            <a:off x="468313" y="2617788"/>
            <a:ext cx="4032250" cy="4056062"/>
          </a:xfrm>
          <a:prstGeom prst="rect">
            <a:avLst/>
          </a:prstGeom>
          <a:noFill/>
          <a:ln w="9525">
            <a:noFill/>
            <a:miter lim="800000"/>
            <a:headEnd/>
            <a:tailEnd/>
          </a:ln>
        </p:spPr>
        <p:txBody>
          <a:bodyPr>
            <a:spAutoFit/>
          </a:bodyPr>
          <a:lstStyle/>
          <a:p>
            <a:pPr>
              <a:spcBef>
                <a:spcPct val="20000"/>
              </a:spcBef>
              <a:buFont typeface="Arial" charset="0"/>
              <a:buNone/>
            </a:pPr>
            <a:r>
              <a:rPr lang="de-DE" sz="1600" b="1">
                <a:latin typeface="Calibri" pitchFamily="34" charset="0"/>
              </a:rPr>
              <a:t>Strafen </a:t>
            </a:r>
            <a:r>
              <a:rPr lang="de-DE" sz="1600">
                <a:latin typeface="Calibri" pitchFamily="34" charset="0"/>
              </a:rPr>
              <a:t>knüpfen an die </a:t>
            </a:r>
            <a:r>
              <a:rPr lang="de-DE" sz="1600" b="1">
                <a:latin typeface="Calibri" pitchFamily="34" charset="0"/>
              </a:rPr>
              <a:t>Schuld</a:t>
            </a:r>
            <a:r>
              <a:rPr lang="de-DE" sz="1600">
                <a:latin typeface="Calibri" pitchFamily="34" charset="0"/>
              </a:rPr>
              <a:t> des Täters an</a:t>
            </a:r>
          </a:p>
          <a:p>
            <a:pPr>
              <a:spcBef>
                <a:spcPct val="20000"/>
              </a:spcBef>
              <a:buFont typeface="Wingdings" pitchFamily="2" charset="2"/>
              <a:buChar char="Ø"/>
            </a:pPr>
            <a:r>
              <a:rPr lang="de-DE" sz="1600">
                <a:latin typeface="Calibri" pitchFamily="34" charset="0"/>
              </a:rPr>
              <a:t> Schuld ist Voraussetzung und Maß für Strafe</a:t>
            </a:r>
          </a:p>
          <a:p>
            <a:pPr>
              <a:spcBef>
                <a:spcPct val="20000"/>
              </a:spcBef>
              <a:buFont typeface="Wingdings" pitchFamily="2" charset="2"/>
              <a:buNone/>
            </a:pPr>
            <a:endParaRPr lang="de-DE" sz="1600">
              <a:latin typeface="Calibri" pitchFamily="34" charset="0"/>
            </a:endParaRPr>
          </a:p>
          <a:p>
            <a:pPr>
              <a:spcBef>
                <a:spcPct val="20000"/>
              </a:spcBef>
              <a:buFont typeface="Arial" charset="0"/>
              <a:buNone/>
            </a:pPr>
            <a:r>
              <a:rPr lang="de-DE" sz="1600" u="sng">
                <a:latin typeface="Calibri" pitchFamily="34" charset="0"/>
              </a:rPr>
              <a:t>Zusätzliche Elemente der Strafe sind</a:t>
            </a:r>
          </a:p>
          <a:p>
            <a:pPr>
              <a:spcBef>
                <a:spcPct val="20000"/>
              </a:spcBef>
              <a:buFont typeface="Arial" charset="0"/>
              <a:buNone/>
            </a:pPr>
            <a:r>
              <a:rPr lang="de-DE" sz="1600" b="1">
                <a:latin typeface="Calibri" pitchFamily="34" charset="0"/>
              </a:rPr>
              <a:t>Spezialprävention </a:t>
            </a:r>
          </a:p>
          <a:p>
            <a:pPr>
              <a:spcBef>
                <a:spcPct val="20000"/>
              </a:spcBef>
              <a:buFontTx/>
              <a:buChar char="•"/>
            </a:pPr>
            <a:r>
              <a:rPr lang="de-DE" sz="1600">
                <a:latin typeface="Calibri" pitchFamily="34" charset="0"/>
              </a:rPr>
              <a:t> Besserung</a:t>
            </a:r>
          </a:p>
          <a:p>
            <a:pPr>
              <a:spcBef>
                <a:spcPct val="20000"/>
              </a:spcBef>
              <a:buFontTx/>
              <a:buChar char="•"/>
            </a:pPr>
            <a:r>
              <a:rPr lang="de-DE" sz="1600">
                <a:latin typeface="Calibri" pitchFamily="34" charset="0"/>
              </a:rPr>
              <a:t> Abschreckung</a:t>
            </a:r>
          </a:p>
          <a:p>
            <a:pPr>
              <a:spcBef>
                <a:spcPct val="20000"/>
              </a:spcBef>
              <a:buFontTx/>
              <a:buChar char="•"/>
            </a:pPr>
            <a:r>
              <a:rPr lang="de-DE" sz="1600">
                <a:latin typeface="Calibri" pitchFamily="34" charset="0"/>
              </a:rPr>
              <a:t> Sicherung</a:t>
            </a:r>
          </a:p>
          <a:p>
            <a:pPr>
              <a:spcBef>
                <a:spcPct val="20000"/>
              </a:spcBef>
              <a:buFont typeface="Arial" charset="0"/>
              <a:buNone/>
            </a:pPr>
            <a:r>
              <a:rPr lang="de-DE" sz="1600" b="1">
                <a:latin typeface="Calibri" pitchFamily="34" charset="0"/>
              </a:rPr>
              <a:t>Generalprävention </a:t>
            </a:r>
          </a:p>
          <a:p>
            <a:pPr>
              <a:spcBef>
                <a:spcPct val="20000"/>
              </a:spcBef>
              <a:buFontTx/>
              <a:buChar char="•"/>
            </a:pPr>
            <a:r>
              <a:rPr lang="de-DE" sz="1600">
                <a:latin typeface="Calibri" pitchFamily="34" charset="0"/>
              </a:rPr>
              <a:t> Abschreckung</a:t>
            </a:r>
          </a:p>
          <a:p>
            <a:pPr>
              <a:spcBef>
                <a:spcPct val="20000"/>
              </a:spcBef>
              <a:buFontTx/>
              <a:buChar char="•"/>
            </a:pPr>
            <a:r>
              <a:rPr lang="de-DE" sz="1600">
                <a:latin typeface="Calibri" pitchFamily="34" charset="0"/>
              </a:rPr>
              <a:t> Vertrauen in Beständigkeit der Rechtsordnung</a:t>
            </a:r>
          </a:p>
          <a:p>
            <a:pPr>
              <a:spcBef>
                <a:spcPct val="20000"/>
              </a:spcBef>
              <a:buFontTx/>
              <a:buChar char="•"/>
            </a:pPr>
            <a:endParaRPr lang="de-DE" sz="1600"/>
          </a:p>
        </p:txBody>
      </p:sp>
      <p:sp>
        <p:nvSpPr>
          <p:cNvPr id="63580" name="Text Box 92"/>
          <p:cNvSpPr txBox="1">
            <a:spLocks noChangeArrowheads="1"/>
          </p:cNvSpPr>
          <p:nvPr/>
        </p:nvSpPr>
        <p:spPr bwMode="auto">
          <a:xfrm>
            <a:off x="4787900" y="2565400"/>
            <a:ext cx="3887788" cy="1852613"/>
          </a:xfrm>
          <a:prstGeom prst="rect">
            <a:avLst/>
          </a:prstGeom>
          <a:noFill/>
          <a:ln w="9525">
            <a:noFill/>
            <a:miter lim="800000"/>
            <a:headEnd/>
            <a:tailEnd/>
          </a:ln>
        </p:spPr>
        <p:txBody>
          <a:bodyPr>
            <a:spAutoFit/>
          </a:bodyPr>
          <a:lstStyle/>
          <a:p>
            <a:r>
              <a:rPr lang="de-DE" sz="1600" b="1">
                <a:latin typeface="Calibri" pitchFamily="34" charset="0"/>
              </a:rPr>
              <a:t>Maßregeln der Besserung und Sicherung</a:t>
            </a:r>
          </a:p>
          <a:p>
            <a:r>
              <a:rPr lang="de-DE" sz="1600">
                <a:latin typeface="Calibri" pitchFamily="34" charset="0"/>
              </a:rPr>
              <a:t>knüpfen an die </a:t>
            </a:r>
            <a:r>
              <a:rPr lang="de-DE" sz="1600" b="1">
                <a:latin typeface="Calibri" pitchFamily="34" charset="0"/>
              </a:rPr>
              <a:t>Gefährlichkei</a:t>
            </a:r>
            <a:r>
              <a:rPr lang="de-DE" sz="1600">
                <a:latin typeface="Calibri" pitchFamily="34" charset="0"/>
              </a:rPr>
              <a:t>t des Täters an</a:t>
            </a:r>
          </a:p>
          <a:p>
            <a:endParaRPr lang="de-DE" sz="1600">
              <a:latin typeface="Calibri" pitchFamily="34" charset="0"/>
            </a:endParaRPr>
          </a:p>
          <a:p>
            <a:r>
              <a:rPr lang="de-DE" sz="1600">
                <a:latin typeface="Calibri" pitchFamily="34" charset="0"/>
              </a:rPr>
              <a:t>Reine Präventionsmaßnahmen</a:t>
            </a:r>
          </a:p>
          <a:p>
            <a:r>
              <a:rPr lang="de-DE" sz="1600">
                <a:latin typeface="Calibri" pitchFamily="34" charset="0"/>
              </a:rPr>
              <a:t>Enthalten kein Unwerturteil über Tat und Täter</a:t>
            </a:r>
          </a:p>
          <a:p>
            <a:pPr>
              <a:spcBef>
                <a:spcPct val="20000"/>
              </a:spcBef>
              <a:buFontTx/>
              <a:buChar char="•"/>
            </a:pPr>
            <a:endParaRPr lang="de-DE" sz="160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3578">
                                            <p:txEl>
                                              <p:pRg st="0" end="0"/>
                                            </p:txEl>
                                          </p:spTgt>
                                        </p:tgtEl>
                                        <p:attrNameLst>
                                          <p:attrName>style.visibility</p:attrName>
                                        </p:attrNameLst>
                                      </p:cBhvr>
                                      <p:to>
                                        <p:strVal val="visible"/>
                                      </p:to>
                                    </p:set>
                                    <p:anim calcmode="lin" valueType="num">
                                      <p:cBhvr additive="base">
                                        <p:cTn id="7" dur="500" fill="hold"/>
                                        <p:tgtEl>
                                          <p:spTgt spid="6357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3578">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3578">
                                            <p:txEl>
                                              <p:pRg st="1" end="1"/>
                                            </p:txEl>
                                          </p:spTgt>
                                        </p:tgtEl>
                                        <p:attrNameLst>
                                          <p:attrName>style.visibility</p:attrName>
                                        </p:attrNameLst>
                                      </p:cBhvr>
                                      <p:to>
                                        <p:strVal val="visible"/>
                                      </p:to>
                                    </p:set>
                                    <p:anim calcmode="lin" valueType="num">
                                      <p:cBhvr additive="base">
                                        <p:cTn id="11" dur="500" fill="hold"/>
                                        <p:tgtEl>
                                          <p:spTgt spid="63578">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63578">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3578">
                                            <p:txEl>
                                              <p:pRg st="3" end="3"/>
                                            </p:txEl>
                                          </p:spTgt>
                                        </p:tgtEl>
                                        <p:attrNameLst>
                                          <p:attrName>style.visibility</p:attrName>
                                        </p:attrNameLst>
                                      </p:cBhvr>
                                      <p:to>
                                        <p:strVal val="visible"/>
                                      </p:to>
                                    </p:set>
                                    <p:anim calcmode="lin" valueType="num">
                                      <p:cBhvr additive="base">
                                        <p:cTn id="15" dur="500" fill="hold"/>
                                        <p:tgtEl>
                                          <p:spTgt spid="63578">
                                            <p:txEl>
                                              <p:pRg st="3" end="3"/>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63578">
                                            <p:txEl>
                                              <p:pRg st="3" end="3"/>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63578">
                                            <p:txEl>
                                              <p:pRg st="4" end="4"/>
                                            </p:txEl>
                                          </p:spTgt>
                                        </p:tgtEl>
                                        <p:attrNameLst>
                                          <p:attrName>style.visibility</p:attrName>
                                        </p:attrNameLst>
                                      </p:cBhvr>
                                      <p:to>
                                        <p:strVal val="visible"/>
                                      </p:to>
                                    </p:set>
                                    <p:anim calcmode="lin" valueType="num">
                                      <p:cBhvr additive="base">
                                        <p:cTn id="19" dur="500" fill="hold"/>
                                        <p:tgtEl>
                                          <p:spTgt spid="63578">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3578">
                                            <p:txEl>
                                              <p:pRg st="4" end="4"/>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3578">
                                            <p:txEl>
                                              <p:pRg st="5" end="5"/>
                                            </p:txEl>
                                          </p:spTgt>
                                        </p:tgtEl>
                                        <p:attrNameLst>
                                          <p:attrName>style.visibility</p:attrName>
                                        </p:attrNameLst>
                                      </p:cBhvr>
                                      <p:to>
                                        <p:strVal val="visible"/>
                                      </p:to>
                                    </p:set>
                                    <p:anim calcmode="lin" valueType="num">
                                      <p:cBhvr additive="base">
                                        <p:cTn id="23" dur="500" fill="hold"/>
                                        <p:tgtEl>
                                          <p:spTgt spid="63578">
                                            <p:txEl>
                                              <p:pRg st="5" end="5"/>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3578">
                                            <p:txEl>
                                              <p:pRg st="5" end="5"/>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63578">
                                            <p:txEl>
                                              <p:pRg st="6" end="6"/>
                                            </p:txEl>
                                          </p:spTgt>
                                        </p:tgtEl>
                                        <p:attrNameLst>
                                          <p:attrName>style.visibility</p:attrName>
                                        </p:attrNameLst>
                                      </p:cBhvr>
                                      <p:to>
                                        <p:strVal val="visible"/>
                                      </p:to>
                                    </p:set>
                                    <p:anim calcmode="lin" valueType="num">
                                      <p:cBhvr additive="base">
                                        <p:cTn id="27" dur="500" fill="hold"/>
                                        <p:tgtEl>
                                          <p:spTgt spid="63578">
                                            <p:txEl>
                                              <p:pRg st="6" end="6"/>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63578">
                                            <p:txEl>
                                              <p:pRg st="6" end="6"/>
                                            </p:txEl>
                                          </p:spTgt>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63578">
                                            <p:txEl>
                                              <p:pRg st="7" end="7"/>
                                            </p:txEl>
                                          </p:spTgt>
                                        </p:tgtEl>
                                        <p:attrNameLst>
                                          <p:attrName>style.visibility</p:attrName>
                                        </p:attrNameLst>
                                      </p:cBhvr>
                                      <p:to>
                                        <p:strVal val="visible"/>
                                      </p:to>
                                    </p:set>
                                    <p:anim calcmode="lin" valueType="num">
                                      <p:cBhvr additive="base">
                                        <p:cTn id="31" dur="500" fill="hold"/>
                                        <p:tgtEl>
                                          <p:spTgt spid="63578">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3578">
                                            <p:txEl>
                                              <p:pRg st="7" end="7"/>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3578">
                                            <p:txEl>
                                              <p:pRg st="8" end="8"/>
                                            </p:txEl>
                                          </p:spTgt>
                                        </p:tgtEl>
                                        <p:attrNameLst>
                                          <p:attrName>style.visibility</p:attrName>
                                        </p:attrNameLst>
                                      </p:cBhvr>
                                      <p:to>
                                        <p:strVal val="visible"/>
                                      </p:to>
                                    </p:set>
                                    <p:anim calcmode="lin" valueType="num">
                                      <p:cBhvr additive="base">
                                        <p:cTn id="35" dur="500" fill="hold"/>
                                        <p:tgtEl>
                                          <p:spTgt spid="63578">
                                            <p:txEl>
                                              <p:pRg st="8" end="8"/>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3578">
                                            <p:txEl>
                                              <p:pRg st="8" end="8"/>
                                            </p:txEl>
                                          </p:spTgt>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3578">
                                            <p:txEl>
                                              <p:pRg st="9" end="9"/>
                                            </p:txEl>
                                          </p:spTgt>
                                        </p:tgtEl>
                                        <p:attrNameLst>
                                          <p:attrName>style.visibility</p:attrName>
                                        </p:attrNameLst>
                                      </p:cBhvr>
                                      <p:to>
                                        <p:strVal val="visible"/>
                                      </p:to>
                                    </p:set>
                                    <p:anim calcmode="lin" valueType="num">
                                      <p:cBhvr additive="base">
                                        <p:cTn id="39" dur="500" fill="hold"/>
                                        <p:tgtEl>
                                          <p:spTgt spid="63578">
                                            <p:txEl>
                                              <p:pRg st="9" end="9"/>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63578">
                                            <p:txEl>
                                              <p:pRg st="9" end="9"/>
                                            </p:txEl>
                                          </p:spTgt>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63578">
                                            <p:txEl>
                                              <p:pRg st="10" end="10"/>
                                            </p:txEl>
                                          </p:spTgt>
                                        </p:tgtEl>
                                        <p:attrNameLst>
                                          <p:attrName>style.visibility</p:attrName>
                                        </p:attrNameLst>
                                      </p:cBhvr>
                                      <p:to>
                                        <p:strVal val="visible"/>
                                      </p:to>
                                    </p:set>
                                    <p:anim calcmode="lin" valueType="num">
                                      <p:cBhvr additive="base">
                                        <p:cTn id="43" dur="500" fill="hold"/>
                                        <p:tgtEl>
                                          <p:spTgt spid="63578">
                                            <p:txEl>
                                              <p:pRg st="10" end="10"/>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63578">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63580">
                                            <p:txEl>
                                              <p:pRg st="0" end="0"/>
                                            </p:txEl>
                                          </p:spTgt>
                                        </p:tgtEl>
                                        <p:attrNameLst>
                                          <p:attrName>style.visibility</p:attrName>
                                        </p:attrNameLst>
                                      </p:cBhvr>
                                      <p:to>
                                        <p:strVal val="visible"/>
                                      </p:to>
                                    </p:set>
                                    <p:anim calcmode="lin" valueType="num">
                                      <p:cBhvr additive="base">
                                        <p:cTn id="49" dur="500" fill="hold"/>
                                        <p:tgtEl>
                                          <p:spTgt spid="63580">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63580">
                                            <p:txEl>
                                              <p:pRg st="0" end="0"/>
                                            </p:txEl>
                                          </p:spTgt>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63580">
                                            <p:txEl>
                                              <p:pRg st="1" end="1"/>
                                            </p:txEl>
                                          </p:spTgt>
                                        </p:tgtEl>
                                        <p:attrNameLst>
                                          <p:attrName>style.visibility</p:attrName>
                                        </p:attrNameLst>
                                      </p:cBhvr>
                                      <p:to>
                                        <p:strVal val="visible"/>
                                      </p:to>
                                    </p:set>
                                    <p:anim calcmode="lin" valueType="num">
                                      <p:cBhvr additive="base">
                                        <p:cTn id="53" dur="500" fill="hold"/>
                                        <p:tgtEl>
                                          <p:spTgt spid="63580">
                                            <p:txEl>
                                              <p:pRg st="1" end="1"/>
                                            </p:txEl>
                                          </p:spTgt>
                                        </p:tgtEl>
                                        <p:attrNameLst>
                                          <p:attrName>ppt_x</p:attrName>
                                        </p:attrNameLst>
                                      </p:cBhvr>
                                      <p:tavLst>
                                        <p:tav tm="0">
                                          <p:val>
                                            <p:strVal val="1+#ppt_w/2"/>
                                          </p:val>
                                        </p:tav>
                                        <p:tav tm="100000">
                                          <p:val>
                                            <p:strVal val="#ppt_x"/>
                                          </p:val>
                                        </p:tav>
                                      </p:tavLst>
                                    </p:anim>
                                    <p:anim calcmode="lin" valueType="num">
                                      <p:cBhvr additive="base">
                                        <p:cTn id="54" dur="500" fill="hold"/>
                                        <p:tgtEl>
                                          <p:spTgt spid="63580">
                                            <p:txEl>
                                              <p:pRg st="1" end="1"/>
                                            </p:txEl>
                                          </p:spTgt>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63580">
                                            <p:txEl>
                                              <p:pRg st="3" end="3"/>
                                            </p:txEl>
                                          </p:spTgt>
                                        </p:tgtEl>
                                        <p:attrNameLst>
                                          <p:attrName>style.visibility</p:attrName>
                                        </p:attrNameLst>
                                      </p:cBhvr>
                                      <p:to>
                                        <p:strVal val="visible"/>
                                      </p:to>
                                    </p:set>
                                    <p:anim calcmode="lin" valueType="num">
                                      <p:cBhvr additive="base">
                                        <p:cTn id="57" dur="500" fill="hold"/>
                                        <p:tgtEl>
                                          <p:spTgt spid="63580">
                                            <p:txEl>
                                              <p:pRg st="3" end="3"/>
                                            </p:txEl>
                                          </p:spTgt>
                                        </p:tgtEl>
                                        <p:attrNameLst>
                                          <p:attrName>ppt_x</p:attrName>
                                        </p:attrNameLst>
                                      </p:cBhvr>
                                      <p:tavLst>
                                        <p:tav tm="0">
                                          <p:val>
                                            <p:strVal val="1+#ppt_w/2"/>
                                          </p:val>
                                        </p:tav>
                                        <p:tav tm="100000">
                                          <p:val>
                                            <p:strVal val="#ppt_x"/>
                                          </p:val>
                                        </p:tav>
                                      </p:tavLst>
                                    </p:anim>
                                    <p:anim calcmode="lin" valueType="num">
                                      <p:cBhvr additive="base">
                                        <p:cTn id="58" dur="500" fill="hold"/>
                                        <p:tgtEl>
                                          <p:spTgt spid="63580">
                                            <p:txEl>
                                              <p:pRg st="3" end="3"/>
                                            </p:txEl>
                                          </p:spTgt>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63580">
                                            <p:txEl>
                                              <p:pRg st="4" end="4"/>
                                            </p:txEl>
                                          </p:spTgt>
                                        </p:tgtEl>
                                        <p:attrNameLst>
                                          <p:attrName>style.visibility</p:attrName>
                                        </p:attrNameLst>
                                      </p:cBhvr>
                                      <p:to>
                                        <p:strVal val="visible"/>
                                      </p:to>
                                    </p:set>
                                    <p:anim calcmode="lin" valueType="num">
                                      <p:cBhvr additive="base">
                                        <p:cTn id="61" dur="500" fill="hold"/>
                                        <p:tgtEl>
                                          <p:spTgt spid="63580">
                                            <p:txEl>
                                              <p:pRg st="4" end="4"/>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63580">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7" name="Group 27"/>
          <p:cNvGraphicFramePr>
            <a:graphicFrameLocks noGrp="1"/>
          </p:cNvGraphicFramePr>
          <p:nvPr/>
        </p:nvGraphicFramePr>
        <p:xfrm>
          <a:off x="323850" y="1773238"/>
          <a:ext cx="8424863" cy="3357563"/>
        </p:xfrm>
        <a:graphic>
          <a:graphicData uri="http://schemas.openxmlformats.org/drawingml/2006/table">
            <a:tbl>
              <a:tblPr/>
              <a:tblGrid>
                <a:gridCol w="3960813"/>
                <a:gridCol w="4464050"/>
              </a:tblGrid>
              <a:tr h="1079500">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de-DE" sz="1600" b="0" i="0" u="none" strike="noStrike" cap="none" normalizeH="0" baseline="0" dirty="0" smtClean="0">
                        <a:ln>
                          <a:noFill/>
                        </a:ln>
                        <a:solidFill>
                          <a:srgbClr val="000000"/>
                        </a:solidFill>
                        <a:effectLst/>
                        <a:latin typeface="Calibri" pitchFamily="34" charset="0"/>
                        <a:cs typeface="Arial" charset="0"/>
                      </a:endParaRPr>
                    </a:p>
                    <a:p>
                      <a:pPr marL="0" marR="0" lvl="0" indent="0" algn="l" defTabSz="914400" rtl="0" eaLnBrk="0" fontAlgn="base" latinLnBrk="0" hangingPunct="0">
                        <a:lnSpc>
                          <a:spcPct val="100000"/>
                        </a:lnSpc>
                        <a:spcBef>
                          <a:spcPct val="20000"/>
                        </a:spcBef>
                        <a:spcAft>
                          <a:spcPct val="0"/>
                        </a:spcAft>
                        <a:buClrTx/>
                        <a:buSzTx/>
                        <a:buFont typeface="Arial" charset="0"/>
                        <a:buNone/>
                        <a:tabLst/>
                      </a:pPr>
                      <a:r>
                        <a:rPr kumimoji="0" lang="de-DE" sz="1600" b="0" i="0" u="none" strike="noStrike" cap="none" normalizeH="0" baseline="0" dirty="0" smtClean="0">
                          <a:ln>
                            <a:noFill/>
                          </a:ln>
                          <a:solidFill>
                            <a:srgbClr val="000000"/>
                          </a:solidFill>
                          <a:effectLst/>
                          <a:latin typeface="Calibri" pitchFamily="34" charset="0"/>
                          <a:cs typeface="Arial" charset="0"/>
                        </a:rPr>
                        <a:t>Unterbringung in einer Entziehungsanstalt</a:t>
                      </a:r>
                    </a:p>
                  </a:txBody>
                  <a:tcP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Suchtproblematik</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Gefährlichkeit</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Höchstfrist zwei Jahre</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Vorwegvollzug vor Strafe</a:t>
                      </a:r>
                    </a:p>
                  </a:txBody>
                  <a:tcP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1198563">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endParaRPr kumimoji="0" lang="de-DE" sz="1600" b="0" i="0" u="none" strike="noStrike" cap="none" normalizeH="0" baseline="0" dirty="0" smtClean="0">
                        <a:ln>
                          <a:noFill/>
                        </a:ln>
                        <a:solidFill>
                          <a:srgbClr val="000000"/>
                        </a:solidFill>
                        <a:effectLst/>
                        <a:latin typeface="Calibri" pitchFamily="34"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de-DE" sz="1600" b="0" i="0" u="none" strike="noStrike" cap="none" normalizeH="0" baseline="0" dirty="0" smtClean="0">
                          <a:ln>
                            <a:noFill/>
                          </a:ln>
                          <a:solidFill>
                            <a:srgbClr val="000000"/>
                          </a:solidFill>
                          <a:effectLst/>
                          <a:latin typeface="Calibri" pitchFamily="34" charset="0"/>
                          <a:cs typeface="Arial" charset="0"/>
                        </a:rPr>
                        <a:t>Unterbringung in einem </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de-DE" sz="1600" b="0" i="0" u="none" strike="noStrike" cap="none" normalizeH="0" baseline="0" dirty="0" smtClean="0">
                          <a:ln>
                            <a:noFill/>
                          </a:ln>
                          <a:solidFill>
                            <a:srgbClr val="000000"/>
                          </a:solidFill>
                          <a:effectLst/>
                          <a:latin typeface="Calibri" pitchFamily="34" charset="0"/>
                          <a:cs typeface="Arial" charset="0"/>
                        </a:rPr>
                        <a:t>psychiatrischen Krankenhaus</a:t>
                      </a:r>
                    </a:p>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Psychische Störung</a:t>
                      </a:r>
                    </a:p>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Gefährlichkeit</a:t>
                      </a:r>
                    </a:p>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Unbefristet</a:t>
                      </a:r>
                    </a:p>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Vorwegvollzug vor eventueller Strafe</a:t>
                      </a: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1079500">
                <a:tc>
                  <a:txBody>
                    <a:bodyPr/>
                    <a:lstStyle/>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de-DE" sz="1600" b="0" i="0" u="none" strike="noStrike" cap="none" normalizeH="0" baseline="0" dirty="0" smtClean="0">
                        <a:ln>
                          <a:noFill/>
                        </a:ln>
                        <a:solidFill>
                          <a:srgbClr val="000000"/>
                        </a:solidFill>
                        <a:effectLst/>
                        <a:latin typeface="Calibri" pitchFamily="34" charset="0"/>
                        <a:cs typeface="Arial" charset="0"/>
                      </a:endParaRPr>
                    </a:p>
                    <a:p>
                      <a:pPr marL="0" marR="0" lvl="0" indent="0" algn="l" defTabSz="914400" rtl="0" eaLnBrk="0" fontAlgn="base" latinLnBrk="0" hangingPunct="0">
                        <a:lnSpc>
                          <a:spcPct val="100000"/>
                        </a:lnSpc>
                        <a:spcBef>
                          <a:spcPct val="20000"/>
                        </a:spcBef>
                        <a:spcAft>
                          <a:spcPct val="0"/>
                        </a:spcAft>
                        <a:buClrTx/>
                        <a:buSzTx/>
                        <a:buFont typeface="Arial" charset="0"/>
                        <a:buNone/>
                        <a:tabLst/>
                      </a:pPr>
                      <a:r>
                        <a:rPr kumimoji="0" lang="de-DE" sz="1600" b="0" i="0" u="none" strike="noStrike" cap="none" normalizeH="0" baseline="0" dirty="0" smtClean="0">
                          <a:ln>
                            <a:noFill/>
                          </a:ln>
                          <a:solidFill>
                            <a:srgbClr val="000000"/>
                          </a:solidFill>
                          <a:effectLst/>
                          <a:latin typeface="Calibri" pitchFamily="34" charset="0"/>
                          <a:cs typeface="Arial" charset="0"/>
                        </a:rPr>
                        <a:t>Unterbringung in der Sicherungsverwahrung</a:t>
                      </a:r>
                    </a:p>
                  </a:txBody>
                  <a:tcP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Hang</a:t>
                      </a:r>
                    </a:p>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Gefährlichkeit</a:t>
                      </a:r>
                    </a:p>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Unbefristet</a:t>
                      </a:r>
                    </a:p>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de-DE" sz="1600" b="0" i="0" u="none" strike="noStrike" cap="none" normalizeH="0" baseline="0" dirty="0" smtClean="0">
                          <a:ln>
                            <a:noFill/>
                          </a:ln>
                          <a:solidFill>
                            <a:srgbClr val="000000"/>
                          </a:solidFill>
                          <a:effectLst/>
                          <a:latin typeface="Calibri" pitchFamily="34" charset="0"/>
                          <a:cs typeface="Arial" charset="0"/>
                        </a:rPr>
                        <a:t> Vollzug nach Strafverbüßung</a:t>
                      </a:r>
                    </a:p>
                  </a:txBody>
                  <a:tcP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0256" name="Rectangle 45"/>
          <p:cNvSpPr>
            <a:spLocks noGrp="1"/>
          </p:cNvSpPr>
          <p:nvPr>
            <p:ph type="title"/>
          </p:nvPr>
        </p:nvSpPr>
        <p:spPr>
          <a:xfrm>
            <a:off x="360363" y="1079500"/>
            <a:ext cx="8229600" cy="720725"/>
          </a:xfrm>
        </p:spPr>
        <p:txBody>
          <a:bodyPr/>
          <a:lstStyle/>
          <a:p>
            <a:pPr algn="l"/>
            <a:r>
              <a:rPr lang="de-DE" sz="1800" b="1" smtClean="0">
                <a:solidFill>
                  <a:srgbClr val="6666FF"/>
                </a:solidFill>
              </a:rPr>
              <a:t/>
            </a:r>
            <a:br>
              <a:rPr lang="de-DE" sz="1800" b="1" smtClean="0">
                <a:solidFill>
                  <a:srgbClr val="6666FF"/>
                </a:solidFill>
              </a:rPr>
            </a:br>
            <a:r>
              <a:rPr lang="de-DE" sz="1800" b="1" smtClean="0">
                <a:solidFill>
                  <a:srgbClr val="6666FF"/>
                </a:solidFill>
              </a:rPr>
              <a:t>b) Die stationären Maßregeln</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323850" y="1571625"/>
            <a:ext cx="8280400" cy="3125788"/>
          </a:xfrm>
          <a:prstGeom prst="rect">
            <a:avLst/>
          </a:prstGeom>
          <a:noFill/>
          <a:ln w="9525">
            <a:noFill/>
            <a:miter lim="800000"/>
            <a:headEnd/>
            <a:tailEnd/>
          </a:ln>
        </p:spPr>
        <p:txBody>
          <a:bodyPr>
            <a:spAutoFit/>
          </a:bodyPr>
          <a:lstStyle/>
          <a:p>
            <a:pPr marL="342900" indent="-342900">
              <a:spcBef>
                <a:spcPct val="20000"/>
              </a:spcBef>
            </a:pPr>
            <a:endParaRPr lang="de-DE" sz="1600">
              <a:solidFill>
                <a:srgbClr val="000000"/>
              </a:solidFill>
              <a:latin typeface="Calibri" pitchFamily="34" charset="0"/>
            </a:endParaRPr>
          </a:p>
          <a:p>
            <a:pPr marL="342900" indent="-342900">
              <a:spcBef>
                <a:spcPct val="20000"/>
              </a:spcBef>
              <a:buFont typeface="Arial" charset="0"/>
              <a:buChar char="•"/>
            </a:pPr>
            <a:r>
              <a:rPr lang="de-DE" sz="1600">
                <a:solidFill>
                  <a:srgbClr val="000000"/>
                </a:solidFill>
                <a:latin typeface="Calibri" pitchFamily="34" charset="0"/>
              </a:rPr>
              <a:t>Zum Schutz der Allgemeinheit die </a:t>
            </a:r>
            <a:r>
              <a:rPr lang="de-DE" sz="1600" b="1">
                <a:solidFill>
                  <a:srgbClr val="000000"/>
                </a:solidFill>
                <a:latin typeface="Calibri" pitchFamily="34" charset="0"/>
              </a:rPr>
              <a:t>Sicherung</a:t>
            </a:r>
            <a:r>
              <a:rPr lang="de-DE" sz="1600">
                <a:solidFill>
                  <a:srgbClr val="000000"/>
                </a:solidFill>
                <a:latin typeface="Calibri" pitchFamily="34" charset="0"/>
              </a:rPr>
              <a:t> solcher Täter, die erhebliche Straftaten begangen haben und die wegen ihres Hangs zur Begehung erheblicher Straftaten fortdauernd gefährlich sind</a:t>
            </a:r>
          </a:p>
          <a:p>
            <a:pPr marL="342900" indent="-342900">
              <a:spcBef>
                <a:spcPct val="20000"/>
              </a:spcBef>
              <a:buFont typeface="Arial" charset="0"/>
              <a:buNone/>
            </a:pPr>
            <a:endParaRPr lang="de-DE" sz="1600">
              <a:solidFill>
                <a:srgbClr val="000000"/>
              </a:solidFill>
              <a:latin typeface="Calibri" pitchFamily="34" charset="0"/>
            </a:endParaRPr>
          </a:p>
          <a:p>
            <a:pPr marL="342900" indent="-342900">
              <a:spcBef>
                <a:spcPct val="20000"/>
              </a:spcBef>
              <a:buFont typeface="Arial" charset="0"/>
              <a:buChar char="•"/>
            </a:pPr>
            <a:r>
              <a:rPr lang="de-DE" sz="1600">
                <a:solidFill>
                  <a:srgbClr val="000000"/>
                </a:solidFill>
                <a:latin typeface="Calibri" pitchFamily="34" charset="0"/>
              </a:rPr>
              <a:t>Der </a:t>
            </a:r>
            <a:r>
              <a:rPr lang="de-DE" sz="1600" b="1">
                <a:solidFill>
                  <a:srgbClr val="000000"/>
                </a:solidFill>
                <a:latin typeface="Calibri" pitchFamily="34" charset="0"/>
              </a:rPr>
              <a:t>Besserung</a:t>
            </a:r>
            <a:r>
              <a:rPr lang="de-DE" sz="1600">
                <a:solidFill>
                  <a:srgbClr val="000000"/>
                </a:solidFill>
                <a:latin typeface="Calibri" pitchFamily="34" charset="0"/>
              </a:rPr>
              <a:t>sgedanke spielt auch in der Vollstreckung nur eine untergeordnete Rolle</a:t>
            </a:r>
          </a:p>
          <a:p>
            <a:pPr marL="742950" lvl="1" indent="-285750">
              <a:spcBef>
                <a:spcPct val="20000"/>
              </a:spcBef>
            </a:pPr>
            <a:r>
              <a:rPr lang="de-DE" sz="1600" b="1">
                <a:solidFill>
                  <a:srgbClr val="000000"/>
                </a:solidFill>
                <a:latin typeface="Calibri" pitchFamily="34" charset="0"/>
              </a:rPr>
              <a:t>→ 	</a:t>
            </a:r>
            <a:r>
              <a:rPr lang="de-DE" sz="1600">
                <a:solidFill>
                  <a:srgbClr val="000000"/>
                </a:solidFill>
                <a:latin typeface="Calibri" pitchFamily="34" charset="0"/>
              </a:rPr>
              <a:t> Orientierung am Sicherungsgedanken erlaubt jenseits der durch das Schuldprinzip gezogenen Grenzen ggf. die lebenslange Unterbringung </a:t>
            </a:r>
          </a:p>
          <a:p>
            <a:pPr marL="742950" lvl="1" indent="-285750">
              <a:spcBef>
                <a:spcPct val="20000"/>
              </a:spcBef>
            </a:pPr>
            <a:r>
              <a:rPr lang="de-DE" sz="1600" b="1">
                <a:solidFill>
                  <a:srgbClr val="000000"/>
                </a:solidFill>
                <a:latin typeface="Calibri" pitchFamily="34" charset="0"/>
              </a:rPr>
              <a:t>→	</a:t>
            </a:r>
            <a:r>
              <a:rPr lang="de-DE" sz="1600">
                <a:solidFill>
                  <a:srgbClr val="000000"/>
                </a:solidFill>
                <a:latin typeface="Calibri" pitchFamily="34" charset="0"/>
              </a:rPr>
              <a:t>„letzte Notmaßnahme der Kriminalpolitik“ </a:t>
            </a:r>
            <a:r>
              <a:rPr lang="de-DE" sz="1600" b="1">
                <a:solidFill>
                  <a:srgbClr val="000000"/>
                </a:solidFill>
                <a:latin typeface="Calibri" pitchFamily="34" charset="0"/>
              </a:rPr>
              <a:t>(ultima ratio)</a:t>
            </a:r>
            <a:endParaRPr lang="de-DE" sz="1600">
              <a:solidFill>
                <a:srgbClr val="000000"/>
              </a:solidFill>
              <a:latin typeface="Calibri" pitchFamily="34" charset="0"/>
            </a:endParaRPr>
          </a:p>
          <a:p>
            <a:pPr marL="742950" lvl="1" indent="-285750">
              <a:spcBef>
                <a:spcPct val="20000"/>
              </a:spcBef>
            </a:pPr>
            <a:endParaRPr lang="de-DE" sz="1600">
              <a:solidFill>
                <a:srgbClr val="000000"/>
              </a:solidFill>
              <a:latin typeface="Calibri" pitchFamily="34" charset="0"/>
            </a:endParaRPr>
          </a:p>
          <a:p>
            <a:pPr marL="742950" lvl="1" indent="-285750">
              <a:spcBef>
                <a:spcPct val="20000"/>
              </a:spcBef>
            </a:pPr>
            <a:r>
              <a:rPr lang="de-DE" sz="1600" b="1">
                <a:solidFill>
                  <a:srgbClr val="000000"/>
                </a:solidFill>
                <a:latin typeface="Calibri" pitchFamily="34" charset="0"/>
              </a:rPr>
              <a:t>	</a:t>
            </a:r>
          </a:p>
        </p:txBody>
      </p:sp>
      <p:sp>
        <p:nvSpPr>
          <p:cNvPr id="11267" name="Rectangle 3"/>
          <p:cNvSpPr>
            <a:spLocks noGrp="1"/>
          </p:cNvSpPr>
          <p:nvPr>
            <p:ph type="title" idx="4294967295"/>
          </p:nvPr>
        </p:nvSpPr>
        <p:spPr>
          <a:xfrm>
            <a:off x="360363" y="1079500"/>
            <a:ext cx="8229600" cy="647700"/>
          </a:xfrm>
        </p:spPr>
        <p:txBody>
          <a:bodyPr/>
          <a:lstStyle/>
          <a:p>
            <a:pPr algn="l"/>
            <a:r>
              <a:rPr lang="de-DE" sz="2000" b="1" smtClean="0">
                <a:solidFill>
                  <a:srgbClr val="6666FF"/>
                </a:solidFill>
              </a:rPr>
              <a:t/>
            </a:r>
            <a:br>
              <a:rPr lang="de-DE" sz="2000" b="1" smtClean="0">
                <a:solidFill>
                  <a:srgbClr val="6666FF"/>
                </a:solidFill>
              </a:rPr>
            </a:br>
            <a:r>
              <a:rPr lang="de-DE" sz="2000" b="1" smtClean="0">
                <a:solidFill>
                  <a:srgbClr val="6666FF"/>
                </a:solidFill>
              </a:rPr>
              <a:t/>
            </a:r>
            <a:br>
              <a:rPr lang="de-DE" sz="2000" b="1" smtClean="0">
                <a:solidFill>
                  <a:srgbClr val="6666FF"/>
                </a:solidFill>
              </a:rPr>
            </a:br>
            <a:r>
              <a:rPr lang="de-DE" sz="1800" b="1" smtClean="0">
                <a:solidFill>
                  <a:srgbClr val="6666FF"/>
                </a:solidFill>
              </a:rPr>
              <a:t>c) Zweck der Sicherungsverwahrung</a:t>
            </a:r>
            <a:r>
              <a:rPr lang="de-DE" sz="1800" b="1" u="sng" smtClean="0">
                <a:solidFill>
                  <a:srgbClr val="000000"/>
                </a:solidFill>
              </a:rPr>
              <a:t/>
            </a:r>
            <a:br>
              <a:rPr lang="de-DE" sz="1800" b="1" u="sng" smtClean="0">
                <a:solidFill>
                  <a:srgbClr val="000000"/>
                </a:solidFill>
              </a:rPr>
            </a:br>
            <a:endParaRPr lang="de-DE" sz="1800" b="1" u="sng" smtClean="0">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blinds(horizontal)">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blinds(horizontal)">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animEffect transition="in" filter="blinds(horizontal)">
                                      <p:cBhvr>
                                        <p:cTn id="17" dur="500"/>
                                        <p:tgtEl>
                                          <p:spTgt spid="7">
                                            <p:txEl>
                                              <p:pRg st="4" end="4"/>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7">
                                            <p:txEl>
                                              <p:pRg st="5" end="5"/>
                                            </p:txEl>
                                          </p:spTgt>
                                        </p:tgtEl>
                                        <p:attrNameLst>
                                          <p:attrName>style.visibility</p:attrName>
                                        </p:attrNameLst>
                                      </p:cBhvr>
                                      <p:to>
                                        <p:strVal val="visible"/>
                                      </p:to>
                                    </p:set>
                                    <p:animEffect transition="in" filter="blinds(horizontal)">
                                      <p:cBhvr>
                                        <p:cTn id="20" dur="500"/>
                                        <p:tgtEl>
                                          <p:spTgt spid="7">
                                            <p:txEl>
                                              <p:pRg st="5" end="5"/>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7">
                                            <p:txEl>
                                              <p:pRg st="7" end="7"/>
                                            </p:txEl>
                                          </p:spTgt>
                                        </p:tgtEl>
                                        <p:attrNameLst>
                                          <p:attrName>style.visibility</p:attrName>
                                        </p:attrNameLst>
                                      </p:cBhvr>
                                      <p:to>
                                        <p:strVal val="visible"/>
                                      </p:to>
                                    </p:set>
                                    <p:animEffect transition="in" filter="blinds(horizontal)">
                                      <p:cBhvr>
                                        <p:cTn id="23"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idx="4294967295"/>
          </p:nvPr>
        </p:nvSpPr>
        <p:spPr>
          <a:xfrm>
            <a:off x="360363" y="1079500"/>
            <a:ext cx="8158162" cy="431800"/>
          </a:xfrm>
        </p:spPr>
        <p:txBody>
          <a:bodyPr/>
          <a:lstStyle/>
          <a:p>
            <a:pPr algn="l" eaLnBrk="1" hangingPunct="1"/>
            <a:r>
              <a:rPr lang="de-DE" sz="1800" b="1" smtClean="0">
                <a:solidFill>
                  <a:srgbClr val="6666FF"/>
                </a:solidFill>
              </a:rPr>
              <a:t>d) Formelle und materielle Voraussetzungen von § 66 StGB (gilt für Altfälle)</a:t>
            </a:r>
          </a:p>
        </p:txBody>
      </p:sp>
      <p:graphicFrame>
        <p:nvGraphicFramePr>
          <p:cNvPr id="46117" name="Group 37"/>
          <p:cNvGraphicFramePr>
            <a:graphicFrameLocks noGrp="1"/>
          </p:cNvGraphicFramePr>
          <p:nvPr>
            <p:ph idx="4294967295"/>
          </p:nvPr>
        </p:nvGraphicFramePr>
        <p:xfrm>
          <a:off x="539750" y="1484313"/>
          <a:ext cx="8209607" cy="5279630"/>
        </p:xfrm>
        <a:graphic>
          <a:graphicData uri="http://schemas.openxmlformats.org/drawingml/2006/table">
            <a:tbl>
              <a:tblPr/>
              <a:tblGrid>
                <a:gridCol w="2232943"/>
                <a:gridCol w="3960440"/>
                <a:gridCol w="2016224"/>
              </a:tblGrid>
              <a:tr h="36004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600" b="1" i="0" u="none" strike="noStrike" cap="none" normalizeH="0" baseline="0" dirty="0" smtClean="0">
                          <a:ln>
                            <a:noFill/>
                          </a:ln>
                          <a:solidFill>
                            <a:schemeClr val="tx1"/>
                          </a:solidFill>
                          <a:effectLst/>
                          <a:latin typeface="Calibri" pitchFamily="34" charset="0"/>
                          <a:cs typeface="Arial" charset="0"/>
                        </a:rPr>
                        <a:t>Regelung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600" b="1" i="0" u="none" strike="noStrike" cap="none" normalizeH="0" baseline="0" dirty="0" smtClean="0">
                          <a:ln>
                            <a:noFill/>
                          </a:ln>
                          <a:solidFill>
                            <a:schemeClr val="tx1"/>
                          </a:solidFill>
                          <a:effectLst/>
                          <a:latin typeface="Calibri" pitchFamily="34" charset="0"/>
                          <a:cs typeface="Arial" charset="0"/>
                        </a:rPr>
                        <a:t>Voraussetzung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600" b="1" i="0" u="none" strike="noStrike" cap="none" normalizeH="0" baseline="0" dirty="0" smtClean="0">
                          <a:ln>
                            <a:noFill/>
                          </a:ln>
                          <a:solidFill>
                            <a:schemeClr val="tx1"/>
                          </a:solidFill>
                          <a:effectLst/>
                          <a:latin typeface="Calibri" pitchFamily="34" charset="0"/>
                          <a:cs typeface="Arial" charset="0"/>
                        </a:rPr>
                        <a:t>Anordnungszeitpunkt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800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656184">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46320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de-DE" sz="1600" b="0" i="0" u="none" strike="noStrike" cap="none" normalizeH="0" baseline="0" dirty="0" smtClean="0">
                        <a:ln>
                          <a:noFill/>
                        </a:ln>
                        <a:solidFill>
                          <a:schemeClr val="tx1"/>
                        </a:solidFill>
                        <a:effectLst/>
                        <a:latin typeface="Calibri" pitchFamily="34"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4" name="Textfeld 3"/>
          <p:cNvSpPr txBox="1">
            <a:spLocks noChangeArrowheads="1"/>
          </p:cNvSpPr>
          <p:nvPr/>
        </p:nvSpPr>
        <p:spPr bwMode="auto">
          <a:xfrm>
            <a:off x="539750" y="1882775"/>
            <a:ext cx="2089150" cy="1168400"/>
          </a:xfrm>
          <a:prstGeom prst="rect">
            <a:avLst/>
          </a:prstGeom>
          <a:noFill/>
          <a:ln w="9525">
            <a:noFill/>
            <a:miter lim="800000"/>
            <a:headEnd/>
            <a:tailEnd/>
          </a:ln>
        </p:spPr>
        <p:txBody>
          <a:bodyPr>
            <a:spAutoFit/>
          </a:bodyPr>
          <a:lstStyle/>
          <a:p>
            <a:r>
              <a:rPr lang="de-DE" sz="1400" b="1">
                <a:latin typeface="Calibri" pitchFamily="34" charset="0"/>
              </a:rPr>
              <a:t>§ 66 Abs.1 StGB</a:t>
            </a:r>
          </a:p>
          <a:p>
            <a:r>
              <a:rPr lang="de-DE" sz="1400">
                <a:latin typeface="Calibri" pitchFamily="34" charset="0"/>
              </a:rPr>
              <a:t>Anordnung nach mehreren</a:t>
            </a:r>
          </a:p>
          <a:p>
            <a:r>
              <a:rPr lang="de-DE" sz="1400">
                <a:latin typeface="Calibri" pitchFamily="34" charset="0"/>
              </a:rPr>
              <a:t>Vorverurteilungen </a:t>
            </a:r>
          </a:p>
          <a:p>
            <a:endParaRPr lang="de-DE" sz="1400">
              <a:latin typeface="Calibri" pitchFamily="34" charset="0"/>
            </a:endParaRPr>
          </a:p>
        </p:txBody>
      </p:sp>
      <p:sp>
        <p:nvSpPr>
          <p:cNvPr id="46110" name="Text Box 30"/>
          <p:cNvSpPr txBox="1">
            <a:spLocks noChangeArrowheads="1"/>
          </p:cNvSpPr>
          <p:nvPr/>
        </p:nvSpPr>
        <p:spPr bwMode="auto">
          <a:xfrm>
            <a:off x="539750" y="3627438"/>
            <a:ext cx="2232025" cy="738187"/>
          </a:xfrm>
          <a:prstGeom prst="rect">
            <a:avLst/>
          </a:prstGeom>
          <a:noFill/>
          <a:ln w="9525">
            <a:noFill/>
            <a:miter lim="800000"/>
            <a:headEnd/>
            <a:tailEnd/>
          </a:ln>
        </p:spPr>
        <p:txBody>
          <a:bodyPr>
            <a:spAutoFit/>
          </a:bodyPr>
          <a:lstStyle/>
          <a:p>
            <a:r>
              <a:rPr lang="de-DE" sz="1400" b="1">
                <a:latin typeface="Calibri" pitchFamily="34" charset="0"/>
              </a:rPr>
              <a:t>§ 66 Abs.2 StGB</a:t>
            </a:r>
          </a:p>
          <a:p>
            <a:r>
              <a:rPr lang="de-DE" sz="1400">
                <a:latin typeface="Calibri" pitchFamily="34" charset="0"/>
              </a:rPr>
              <a:t>Anordnung nach mehreren</a:t>
            </a:r>
          </a:p>
          <a:p>
            <a:r>
              <a:rPr lang="de-DE" sz="1400">
                <a:latin typeface="Calibri" pitchFamily="34" charset="0"/>
              </a:rPr>
              <a:t>Anlasstaten </a:t>
            </a:r>
          </a:p>
        </p:txBody>
      </p:sp>
      <p:sp>
        <p:nvSpPr>
          <p:cNvPr id="46111" name="Text Box 31"/>
          <p:cNvSpPr txBox="1">
            <a:spLocks noChangeArrowheads="1"/>
          </p:cNvSpPr>
          <p:nvPr/>
        </p:nvSpPr>
        <p:spPr bwMode="auto">
          <a:xfrm>
            <a:off x="539750" y="5283200"/>
            <a:ext cx="2089150" cy="1169988"/>
          </a:xfrm>
          <a:prstGeom prst="rect">
            <a:avLst/>
          </a:prstGeom>
          <a:noFill/>
          <a:ln w="9525">
            <a:noFill/>
            <a:miter lim="800000"/>
            <a:headEnd/>
            <a:tailEnd/>
          </a:ln>
        </p:spPr>
        <p:txBody>
          <a:bodyPr>
            <a:spAutoFit/>
          </a:bodyPr>
          <a:lstStyle/>
          <a:p>
            <a:r>
              <a:rPr lang="de-DE" sz="1400" b="1">
                <a:latin typeface="Calibri" pitchFamily="34" charset="0"/>
              </a:rPr>
              <a:t>§ 66 Abs.3 StGB</a:t>
            </a:r>
          </a:p>
          <a:p>
            <a:r>
              <a:rPr lang="de-DE" sz="1400">
                <a:latin typeface="Calibri" pitchFamily="34" charset="0"/>
              </a:rPr>
              <a:t>Anordnung nach bestimmten</a:t>
            </a:r>
          </a:p>
          <a:p>
            <a:r>
              <a:rPr lang="de-DE" sz="1400">
                <a:latin typeface="Calibri" pitchFamily="34" charset="0"/>
              </a:rPr>
              <a:t>schweren Straftaten, v.a. Sexualdelikte </a:t>
            </a:r>
          </a:p>
        </p:txBody>
      </p:sp>
      <p:sp>
        <p:nvSpPr>
          <p:cNvPr id="46112" name="Text Box 32"/>
          <p:cNvSpPr txBox="1">
            <a:spLocks noChangeArrowheads="1"/>
          </p:cNvSpPr>
          <p:nvPr/>
        </p:nvSpPr>
        <p:spPr bwMode="auto">
          <a:xfrm>
            <a:off x="2771775" y="1843088"/>
            <a:ext cx="4249738" cy="1846262"/>
          </a:xfrm>
          <a:prstGeom prst="rect">
            <a:avLst/>
          </a:prstGeom>
          <a:noFill/>
          <a:ln w="9525">
            <a:noFill/>
            <a:miter lim="800000"/>
            <a:headEnd/>
            <a:tailEnd/>
          </a:ln>
        </p:spPr>
        <p:txBody>
          <a:bodyPr>
            <a:spAutoFit/>
          </a:bodyPr>
          <a:lstStyle/>
          <a:p>
            <a:r>
              <a:rPr lang="de-DE" sz="1400">
                <a:latin typeface="Calibri" pitchFamily="34" charset="0"/>
              </a:rPr>
              <a:t>Verurteilung zur Freiheitsstrafe von mind. 2 Jahren (Anlassverurteilung) und</a:t>
            </a:r>
          </a:p>
          <a:p>
            <a:endParaRPr lang="de-DE" sz="400">
              <a:latin typeface="Calibri" pitchFamily="34" charset="0"/>
            </a:endParaRPr>
          </a:p>
          <a:p>
            <a:r>
              <a:rPr lang="de-DE" sz="1400" b="1">
                <a:latin typeface="Calibri" pitchFamily="34" charset="0"/>
              </a:rPr>
              <a:t>Nr. 1:</a:t>
            </a:r>
            <a:r>
              <a:rPr lang="de-DE" sz="1400">
                <a:latin typeface="Calibri" pitchFamily="34" charset="0"/>
              </a:rPr>
              <a:t> 2 Vorverurteilungen ≥ 1 Jahr</a:t>
            </a:r>
          </a:p>
          <a:p>
            <a:r>
              <a:rPr lang="de-DE" sz="1400" b="1">
                <a:latin typeface="Calibri" pitchFamily="34" charset="0"/>
              </a:rPr>
              <a:t>Nr. 2</a:t>
            </a:r>
            <a:r>
              <a:rPr lang="de-DE" sz="1400">
                <a:latin typeface="Calibri" pitchFamily="34" charset="0"/>
              </a:rPr>
              <a:t>: Vollzugsaufenthalt ≥ 2 Jahre</a:t>
            </a:r>
          </a:p>
          <a:p>
            <a:r>
              <a:rPr lang="de-DE" sz="1400" b="1">
                <a:latin typeface="Calibri" pitchFamily="34" charset="0"/>
              </a:rPr>
              <a:t>Nr. 3</a:t>
            </a:r>
            <a:r>
              <a:rPr lang="de-DE" sz="1400">
                <a:latin typeface="Calibri" pitchFamily="34" charset="0"/>
              </a:rPr>
              <a:t>: Hang zu erheblichen Straftaten </a:t>
            </a:r>
          </a:p>
          <a:p>
            <a:r>
              <a:rPr lang="de-DE" sz="800">
                <a:latin typeface="Calibri" pitchFamily="34" charset="0"/>
              </a:rPr>
              <a:t/>
            </a:r>
            <a:br>
              <a:rPr lang="de-DE" sz="800">
                <a:latin typeface="Calibri" pitchFamily="34" charset="0"/>
              </a:rPr>
            </a:br>
            <a:r>
              <a:rPr lang="de-DE" sz="1400">
                <a:latin typeface="Calibri" pitchFamily="34" charset="0"/>
              </a:rPr>
              <a:t>Gefährlichkeit</a:t>
            </a:r>
          </a:p>
          <a:p>
            <a:endParaRPr lang="de-DE" sz="400">
              <a:latin typeface="Calibri" pitchFamily="34" charset="0"/>
            </a:endParaRPr>
          </a:p>
          <a:p>
            <a:r>
              <a:rPr lang="de-DE" sz="1400">
                <a:latin typeface="Calibri" pitchFamily="34" charset="0"/>
              </a:rPr>
              <a:t> </a:t>
            </a:r>
            <a:r>
              <a:rPr lang="de-DE" sz="1400" b="1">
                <a:latin typeface="Calibri" pitchFamily="34" charset="0"/>
              </a:rPr>
              <a:t>RF:</a:t>
            </a:r>
            <a:r>
              <a:rPr lang="de-DE" sz="1400">
                <a:latin typeface="Calibri" pitchFamily="34" charset="0"/>
              </a:rPr>
              <a:t> Anordnung zwingend</a:t>
            </a:r>
          </a:p>
        </p:txBody>
      </p:sp>
      <p:sp>
        <p:nvSpPr>
          <p:cNvPr id="46113" name="Text Box 33"/>
          <p:cNvSpPr txBox="1">
            <a:spLocks noChangeArrowheads="1"/>
          </p:cNvSpPr>
          <p:nvPr/>
        </p:nvSpPr>
        <p:spPr bwMode="auto">
          <a:xfrm>
            <a:off x="2771775" y="3652838"/>
            <a:ext cx="4249738" cy="1662112"/>
          </a:xfrm>
          <a:prstGeom prst="rect">
            <a:avLst/>
          </a:prstGeom>
          <a:noFill/>
          <a:ln w="9525">
            <a:noFill/>
            <a:miter lim="800000"/>
            <a:headEnd/>
            <a:tailEnd/>
          </a:ln>
        </p:spPr>
        <p:txBody>
          <a:bodyPr>
            <a:spAutoFit/>
          </a:bodyPr>
          <a:lstStyle/>
          <a:p>
            <a:r>
              <a:rPr lang="de-DE" sz="1400">
                <a:latin typeface="Calibri" pitchFamily="34" charset="0"/>
              </a:rPr>
              <a:t>• Vorverurteilung nicht erforderlich</a:t>
            </a:r>
          </a:p>
          <a:p>
            <a:r>
              <a:rPr lang="de-DE" sz="1400">
                <a:latin typeface="Calibri" pitchFamily="34" charset="0"/>
              </a:rPr>
              <a:t>• Begehung von 3 vorsätzlichen Straftaten und</a:t>
            </a:r>
          </a:p>
          <a:p>
            <a:r>
              <a:rPr lang="de-DE" sz="1400">
                <a:latin typeface="Calibri" pitchFamily="34" charset="0"/>
              </a:rPr>
              <a:t>• dabei jeweils Freiheitsstrafe von mind. 1 Jahr    </a:t>
            </a:r>
            <a:br>
              <a:rPr lang="de-DE" sz="1400">
                <a:latin typeface="Calibri" pitchFamily="34" charset="0"/>
              </a:rPr>
            </a:br>
            <a:r>
              <a:rPr lang="de-DE" sz="1400">
                <a:latin typeface="Calibri" pitchFamily="34" charset="0"/>
              </a:rPr>
              <a:t>    verwirkt und</a:t>
            </a:r>
          </a:p>
          <a:p>
            <a:r>
              <a:rPr lang="de-DE" sz="1400">
                <a:latin typeface="Calibri" pitchFamily="34" charset="0"/>
              </a:rPr>
              <a:t>• Mindestverurteilung 3 Jahre und</a:t>
            </a:r>
          </a:p>
          <a:p>
            <a:r>
              <a:rPr lang="de-DE" sz="1400">
                <a:latin typeface="Calibri" pitchFamily="34" charset="0"/>
              </a:rPr>
              <a:t>• Voraussetzungen des Abs.1 Nr. 3</a:t>
            </a:r>
          </a:p>
          <a:p>
            <a:endParaRPr lang="de-DE" sz="400">
              <a:latin typeface="Calibri" pitchFamily="34" charset="0"/>
            </a:endParaRPr>
          </a:p>
          <a:p>
            <a:r>
              <a:rPr lang="de-DE" sz="1400" b="1">
                <a:latin typeface="Calibri" pitchFamily="34" charset="0"/>
              </a:rPr>
              <a:t>RF:</a:t>
            </a:r>
            <a:r>
              <a:rPr lang="de-DE" sz="1400">
                <a:latin typeface="Calibri" pitchFamily="34" charset="0"/>
              </a:rPr>
              <a:t> Anordnung fakultativ</a:t>
            </a:r>
          </a:p>
        </p:txBody>
      </p:sp>
      <p:sp>
        <p:nvSpPr>
          <p:cNvPr id="46115" name="Text Box 35"/>
          <p:cNvSpPr txBox="1">
            <a:spLocks noChangeArrowheads="1"/>
          </p:cNvSpPr>
          <p:nvPr/>
        </p:nvSpPr>
        <p:spPr bwMode="auto">
          <a:xfrm>
            <a:off x="2771775" y="5305425"/>
            <a:ext cx="4176713" cy="1489075"/>
          </a:xfrm>
          <a:prstGeom prst="rect">
            <a:avLst/>
          </a:prstGeom>
          <a:noFill/>
          <a:ln w="9525">
            <a:noFill/>
            <a:miter lim="800000"/>
            <a:headEnd/>
            <a:tailEnd/>
          </a:ln>
        </p:spPr>
        <p:txBody>
          <a:bodyPr>
            <a:spAutoFit/>
          </a:bodyPr>
          <a:lstStyle/>
          <a:p>
            <a:r>
              <a:rPr lang="de-DE" sz="1400">
                <a:solidFill>
                  <a:srgbClr val="000000"/>
                </a:solidFill>
                <a:latin typeface="Calibri" pitchFamily="34" charset="0"/>
              </a:rPr>
              <a:t>• Vorverurteilung nicht erforderlich</a:t>
            </a:r>
          </a:p>
          <a:p>
            <a:endParaRPr lang="de-DE" sz="400">
              <a:solidFill>
                <a:srgbClr val="000000"/>
              </a:solidFill>
              <a:latin typeface="Calibri" pitchFamily="34" charset="0"/>
            </a:endParaRPr>
          </a:p>
          <a:p>
            <a:r>
              <a:rPr lang="de-DE" sz="1400">
                <a:solidFill>
                  <a:srgbClr val="000000"/>
                </a:solidFill>
                <a:latin typeface="Calibri" pitchFamily="34" charset="0"/>
              </a:rPr>
              <a:t>• schwere Straftaten i.S.d. Abs.3  i.V.m. erleichterter Anwendung </a:t>
            </a:r>
          </a:p>
          <a:p>
            <a:r>
              <a:rPr lang="de-DE" sz="1400">
                <a:solidFill>
                  <a:srgbClr val="000000"/>
                </a:solidFill>
                <a:latin typeface="Calibri" pitchFamily="34" charset="0"/>
              </a:rPr>
              <a:t>(ggü. Abs. 2,3) hinsichtlich Vorverurteilung (S.1) oder hinsichtlich der Anlasstat (S.2)</a:t>
            </a:r>
          </a:p>
          <a:p>
            <a:r>
              <a:rPr lang="de-DE" sz="400">
                <a:solidFill>
                  <a:srgbClr val="000000"/>
                </a:solidFill>
                <a:latin typeface="Calibri" pitchFamily="34" charset="0"/>
              </a:rPr>
              <a:t> </a:t>
            </a:r>
          </a:p>
          <a:p>
            <a:r>
              <a:rPr lang="de-DE" sz="1400" b="1">
                <a:solidFill>
                  <a:srgbClr val="000000"/>
                </a:solidFill>
                <a:latin typeface="Calibri" pitchFamily="34" charset="0"/>
              </a:rPr>
              <a:t>RF:</a:t>
            </a:r>
            <a:r>
              <a:rPr lang="de-DE" sz="1400">
                <a:solidFill>
                  <a:srgbClr val="000000"/>
                </a:solidFill>
                <a:latin typeface="Calibri" pitchFamily="34" charset="0"/>
              </a:rPr>
              <a:t> Anordnung fakultativ</a:t>
            </a:r>
            <a:endParaRPr lang="de-DE" sz="1400">
              <a:latin typeface="Calibri" pitchFamily="34" charset="0"/>
            </a:endParaRPr>
          </a:p>
        </p:txBody>
      </p:sp>
      <p:sp>
        <p:nvSpPr>
          <p:cNvPr id="46116" name="Text Box 36"/>
          <p:cNvSpPr txBox="1">
            <a:spLocks noChangeArrowheads="1"/>
          </p:cNvSpPr>
          <p:nvPr/>
        </p:nvSpPr>
        <p:spPr bwMode="auto">
          <a:xfrm>
            <a:off x="6732588" y="1903413"/>
            <a:ext cx="1800225" cy="630237"/>
          </a:xfrm>
          <a:prstGeom prst="rect">
            <a:avLst/>
          </a:prstGeom>
          <a:noFill/>
          <a:ln w="9525">
            <a:noFill/>
            <a:miter lim="800000"/>
            <a:headEnd/>
            <a:tailEnd/>
          </a:ln>
        </p:spPr>
        <p:txBody>
          <a:bodyPr>
            <a:spAutoFit/>
          </a:bodyPr>
          <a:lstStyle/>
          <a:p>
            <a:pPr>
              <a:spcBef>
                <a:spcPct val="50000"/>
              </a:spcBef>
            </a:pPr>
            <a:r>
              <a:rPr lang="de-DE" sz="1400">
                <a:latin typeface="Calibri" pitchFamily="34" charset="0"/>
              </a:rPr>
              <a:t>Erkenntnisverfahren</a:t>
            </a:r>
          </a:p>
          <a:p>
            <a:pPr>
              <a:spcBef>
                <a:spcPct val="50000"/>
              </a:spcBef>
            </a:pPr>
            <a:endParaRPr lang="de-DE" sz="1400"/>
          </a:p>
        </p:txBody>
      </p:sp>
      <p:sp>
        <p:nvSpPr>
          <p:cNvPr id="46119" name="Text Box 39"/>
          <p:cNvSpPr txBox="1">
            <a:spLocks noChangeArrowheads="1"/>
          </p:cNvSpPr>
          <p:nvPr/>
        </p:nvSpPr>
        <p:spPr bwMode="auto">
          <a:xfrm>
            <a:off x="6734175" y="5318125"/>
            <a:ext cx="1752600" cy="631825"/>
          </a:xfrm>
          <a:prstGeom prst="rect">
            <a:avLst/>
          </a:prstGeom>
          <a:noFill/>
          <a:ln w="9525">
            <a:noFill/>
            <a:miter lim="800000"/>
            <a:headEnd/>
            <a:tailEnd/>
          </a:ln>
        </p:spPr>
        <p:txBody>
          <a:bodyPr>
            <a:spAutoFit/>
          </a:bodyPr>
          <a:lstStyle/>
          <a:p>
            <a:pPr>
              <a:spcBef>
                <a:spcPct val="50000"/>
              </a:spcBef>
            </a:pPr>
            <a:r>
              <a:rPr lang="de-DE" sz="1400">
                <a:latin typeface="Calibri" pitchFamily="34" charset="0"/>
              </a:rPr>
              <a:t>Erkenntnisverfahren</a:t>
            </a:r>
          </a:p>
          <a:p>
            <a:pPr>
              <a:spcBef>
                <a:spcPct val="50000"/>
              </a:spcBef>
            </a:pPr>
            <a:endParaRPr lang="de-DE" sz="1400">
              <a:latin typeface="Calibri" pitchFamily="34" charset="0"/>
            </a:endParaRPr>
          </a:p>
        </p:txBody>
      </p:sp>
      <p:sp>
        <p:nvSpPr>
          <p:cNvPr id="46120" name="Text Box 40"/>
          <p:cNvSpPr txBox="1">
            <a:spLocks noChangeArrowheads="1"/>
          </p:cNvSpPr>
          <p:nvPr/>
        </p:nvSpPr>
        <p:spPr bwMode="auto">
          <a:xfrm>
            <a:off x="6734175" y="3641725"/>
            <a:ext cx="1798638" cy="630238"/>
          </a:xfrm>
          <a:prstGeom prst="rect">
            <a:avLst/>
          </a:prstGeom>
          <a:noFill/>
          <a:ln w="9525">
            <a:noFill/>
            <a:miter lim="800000"/>
            <a:headEnd/>
            <a:tailEnd/>
          </a:ln>
        </p:spPr>
        <p:txBody>
          <a:bodyPr>
            <a:spAutoFit/>
          </a:bodyPr>
          <a:lstStyle/>
          <a:p>
            <a:pPr>
              <a:spcBef>
                <a:spcPct val="50000"/>
              </a:spcBef>
            </a:pPr>
            <a:r>
              <a:rPr lang="de-DE" sz="1400">
                <a:latin typeface="Calibri" pitchFamily="34" charset="0"/>
              </a:rPr>
              <a:t>Erkenntnisverfahren</a:t>
            </a:r>
          </a:p>
          <a:p>
            <a:pPr>
              <a:spcBef>
                <a:spcPct val="50000"/>
              </a:spcBef>
            </a:pPr>
            <a:endParaRPr lang="de-DE" sz="140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6112"/>
                                        </p:tgtEl>
                                        <p:attrNameLst>
                                          <p:attrName>style.visibility</p:attrName>
                                        </p:attrNameLst>
                                      </p:cBhvr>
                                      <p:to>
                                        <p:strVal val="visible"/>
                                      </p:to>
                                    </p:set>
                                    <p:animEffect transition="in" filter="blinds(horizontal)">
                                      <p:cBhvr>
                                        <p:cTn id="12" dur="500"/>
                                        <p:tgtEl>
                                          <p:spTgt spid="461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6116"/>
                                        </p:tgtEl>
                                        <p:attrNameLst>
                                          <p:attrName>style.visibility</p:attrName>
                                        </p:attrNameLst>
                                      </p:cBhvr>
                                      <p:to>
                                        <p:strVal val="visible"/>
                                      </p:to>
                                    </p:set>
                                    <p:animEffect transition="in" filter="blinds(horizontal)">
                                      <p:cBhvr>
                                        <p:cTn id="17" dur="500"/>
                                        <p:tgtEl>
                                          <p:spTgt spid="4611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6110"/>
                                        </p:tgtEl>
                                        <p:attrNameLst>
                                          <p:attrName>style.visibility</p:attrName>
                                        </p:attrNameLst>
                                      </p:cBhvr>
                                      <p:to>
                                        <p:strVal val="visible"/>
                                      </p:to>
                                    </p:set>
                                    <p:animEffect transition="in" filter="blinds(horizontal)">
                                      <p:cBhvr>
                                        <p:cTn id="22" dur="500"/>
                                        <p:tgtEl>
                                          <p:spTgt spid="461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6113">
                                            <p:txEl>
                                              <p:pRg st="0" end="0"/>
                                            </p:txEl>
                                          </p:spTgt>
                                        </p:tgtEl>
                                        <p:attrNameLst>
                                          <p:attrName>style.visibility</p:attrName>
                                        </p:attrNameLst>
                                      </p:cBhvr>
                                      <p:to>
                                        <p:strVal val="visible"/>
                                      </p:to>
                                    </p:set>
                                    <p:animEffect transition="in" filter="blinds(horizontal)">
                                      <p:cBhvr>
                                        <p:cTn id="27" dur="500"/>
                                        <p:tgtEl>
                                          <p:spTgt spid="46113">
                                            <p:txEl>
                                              <p:pRg st="0" end="0"/>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46113">
                                            <p:txEl>
                                              <p:pRg st="1" end="1"/>
                                            </p:txEl>
                                          </p:spTgt>
                                        </p:tgtEl>
                                        <p:attrNameLst>
                                          <p:attrName>style.visibility</p:attrName>
                                        </p:attrNameLst>
                                      </p:cBhvr>
                                      <p:to>
                                        <p:strVal val="visible"/>
                                      </p:to>
                                    </p:set>
                                    <p:animEffect transition="in" filter="blinds(horizontal)">
                                      <p:cBhvr>
                                        <p:cTn id="30" dur="500"/>
                                        <p:tgtEl>
                                          <p:spTgt spid="46113">
                                            <p:txEl>
                                              <p:pRg st="1" end="1"/>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46113">
                                            <p:txEl>
                                              <p:pRg st="2" end="2"/>
                                            </p:txEl>
                                          </p:spTgt>
                                        </p:tgtEl>
                                        <p:attrNameLst>
                                          <p:attrName>style.visibility</p:attrName>
                                        </p:attrNameLst>
                                      </p:cBhvr>
                                      <p:to>
                                        <p:strVal val="visible"/>
                                      </p:to>
                                    </p:set>
                                    <p:animEffect transition="in" filter="blinds(horizontal)">
                                      <p:cBhvr>
                                        <p:cTn id="33" dur="500"/>
                                        <p:tgtEl>
                                          <p:spTgt spid="46113">
                                            <p:txEl>
                                              <p:pRg st="2" end="2"/>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46113">
                                            <p:txEl>
                                              <p:pRg st="3" end="3"/>
                                            </p:txEl>
                                          </p:spTgt>
                                        </p:tgtEl>
                                        <p:attrNameLst>
                                          <p:attrName>style.visibility</p:attrName>
                                        </p:attrNameLst>
                                      </p:cBhvr>
                                      <p:to>
                                        <p:strVal val="visible"/>
                                      </p:to>
                                    </p:set>
                                    <p:animEffect transition="in" filter="blinds(horizontal)">
                                      <p:cBhvr>
                                        <p:cTn id="36" dur="500"/>
                                        <p:tgtEl>
                                          <p:spTgt spid="46113">
                                            <p:txEl>
                                              <p:pRg st="3" end="3"/>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46113">
                                            <p:txEl>
                                              <p:pRg st="4" end="4"/>
                                            </p:txEl>
                                          </p:spTgt>
                                        </p:tgtEl>
                                        <p:attrNameLst>
                                          <p:attrName>style.visibility</p:attrName>
                                        </p:attrNameLst>
                                      </p:cBhvr>
                                      <p:to>
                                        <p:strVal val="visible"/>
                                      </p:to>
                                    </p:set>
                                    <p:animEffect transition="in" filter="blinds(horizontal)">
                                      <p:cBhvr>
                                        <p:cTn id="39" dur="500"/>
                                        <p:tgtEl>
                                          <p:spTgt spid="46113">
                                            <p:txEl>
                                              <p:pRg st="4" end="4"/>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46113">
                                            <p:txEl>
                                              <p:pRg st="6" end="6"/>
                                            </p:txEl>
                                          </p:spTgt>
                                        </p:tgtEl>
                                        <p:attrNameLst>
                                          <p:attrName>style.visibility</p:attrName>
                                        </p:attrNameLst>
                                      </p:cBhvr>
                                      <p:to>
                                        <p:strVal val="visible"/>
                                      </p:to>
                                    </p:set>
                                    <p:animEffect transition="in" filter="blinds(horizontal)">
                                      <p:cBhvr>
                                        <p:cTn id="42" dur="500"/>
                                        <p:tgtEl>
                                          <p:spTgt spid="4611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6120"/>
                                        </p:tgtEl>
                                        <p:attrNameLst>
                                          <p:attrName>style.visibility</p:attrName>
                                        </p:attrNameLst>
                                      </p:cBhvr>
                                      <p:to>
                                        <p:strVal val="visible"/>
                                      </p:to>
                                    </p:set>
                                    <p:animEffect transition="in" filter="blinds(horizontal)">
                                      <p:cBhvr>
                                        <p:cTn id="47" dur="500"/>
                                        <p:tgtEl>
                                          <p:spTgt spid="46120"/>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6111"/>
                                        </p:tgtEl>
                                        <p:attrNameLst>
                                          <p:attrName>style.visibility</p:attrName>
                                        </p:attrNameLst>
                                      </p:cBhvr>
                                      <p:to>
                                        <p:strVal val="visible"/>
                                      </p:to>
                                    </p:set>
                                    <p:animEffect transition="in" filter="blinds(horizontal)">
                                      <p:cBhvr>
                                        <p:cTn id="52" dur="500"/>
                                        <p:tgtEl>
                                          <p:spTgt spid="46111"/>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6115"/>
                                        </p:tgtEl>
                                        <p:attrNameLst>
                                          <p:attrName>style.visibility</p:attrName>
                                        </p:attrNameLst>
                                      </p:cBhvr>
                                      <p:to>
                                        <p:strVal val="visible"/>
                                      </p:to>
                                    </p:set>
                                    <p:animEffect transition="in" filter="blinds(horizontal)">
                                      <p:cBhvr>
                                        <p:cTn id="57" dur="500"/>
                                        <p:tgtEl>
                                          <p:spTgt spid="46115"/>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46119"/>
                                        </p:tgtEl>
                                        <p:attrNameLst>
                                          <p:attrName>style.visibility</p:attrName>
                                        </p:attrNameLst>
                                      </p:cBhvr>
                                      <p:to>
                                        <p:strVal val="visible"/>
                                      </p:to>
                                    </p:set>
                                    <p:animEffect transition="in" filter="blinds(horizontal)">
                                      <p:cBhvr>
                                        <p:cTn id="62" dur="500"/>
                                        <p:tgtEl>
                                          <p:spTgt spid="46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6110" grpId="0"/>
      <p:bldP spid="46111" grpId="0"/>
      <p:bldP spid="46112" grpId="0"/>
      <p:bldP spid="46115" grpId="0"/>
      <p:bldP spid="46116" grpId="0"/>
      <p:bldP spid="46119" grpId="0"/>
      <p:bldP spid="461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idx="4294967295"/>
          </p:nvPr>
        </p:nvSpPr>
        <p:spPr>
          <a:xfrm>
            <a:off x="360363" y="1079500"/>
            <a:ext cx="8302625" cy="419100"/>
          </a:xfrm>
        </p:spPr>
        <p:txBody>
          <a:bodyPr/>
          <a:lstStyle/>
          <a:p>
            <a:pPr algn="l" eaLnBrk="1" hangingPunct="1"/>
            <a:r>
              <a:rPr lang="de-DE" sz="2000" b="1" smtClean="0">
                <a:solidFill>
                  <a:srgbClr val="6666FF"/>
                </a:solidFill>
              </a:rPr>
              <a:t>4. Vorbehaltene und nachträgliche Sicherungsverwahrung (gilt für Altfälle)</a:t>
            </a:r>
          </a:p>
        </p:txBody>
      </p:sp>
      <p:sp>
        <p:nvSpPr>
          <p:cNvPr id="12291" name="Content Placeholder 2"/>
          <p:cNvSpPr>
            <a:spLocks noGrp="1"/>
          </p:cNvSpPr>
          <p:nvPr>
            <p:ph idx="4294967295"/>
          </p:nvPr>
        </p:nvSpPr>
        <p:spPr>
          <a:xfrm>
            <a:off x="539750" y="1700213"/>
            <a:ext cx="8064500" cy="3673475"/>
          </a:xfrm>
        </p:spPr>
        <p:txBody>
          <a:bodyPr/>
          <a:lstStyle/>
          <a:p>
            <a:pPr eaLnBrk="1" hangingPunct="1">
              <a:buFont typeface="Arial" charset="0"/>
              <a:buNone/>
            </a:pPr>
            <a:r>
              <a:rPr lang="de-DE" sz="1600" u="sng" smtClean="0"/>
              <a:t>Vorbehaltene Sicherungsverwahrung, § 66a StGB</a:t>
            </a:r>
          </a:p>
          <a:p>
            <a:pPr eaLnBrk="1" hangingPunct="1"/>
            <a:r>
              <a:rPr lang="de-DE" sz="1600" smtClean="0"/>
              <a:t>Erkennendes Gericht behält sich im Urteil vor, SV im Nachverfahren anzuordnen </a:t>
            </a:r>
          </a:p>
          <a:p>
            <a:pPr eaLnBrk="1" hangingPunct="1"/>
            <a:r>
              <a:rPr lang="de-DE" sz="1600" smtClean="0"/>
              <a:t>Gefährlichkeit kann zum Zeitpunkt der Verurteilung nicht mit hinreichender Sicherheit festgestellt werden </a:t>
            </a:r>
          </a:p>
          <a:p>
            <a:pPr eaLnBrk="1" hangingPunct="1"/>
            <a:r>
              <a:rPr lang="de-DE" sz="1600" smtClean="0"/>
              <a:t>Gericht ordnet im Nachverfahren die vorbehaltene Sicherungsverwahrung an, wenn es unter Einbeziehung der Entwicklung des Täters während des Strafvollzugs dessen Gefährlichkeit bejaht</a:t>
            </a:r>
          </a:p>
          <a:p>
            <a:pPr eaLnBrk="1" hangingPunct="1"/>
            <a:endParaRPr lang="de-DE" sz="1600" smtClean="0"/>
          </a:p>
          <a:p>
            <a:pPr eaLnBrk="1" hangingPunct="1"/>
            <a:r>
              <a:rPr lang="de-DE" sz="1600" b="1" smtClean="0"/>
              <a:t>Keine Ersttäter</a:t>
            </a:r>
          </a:p>
          <a:p>
            <a:pPr eaLnBrk="1" hangingPunct="1">
              <a:buFont typeface="Arial" charset="0"/>
              <a:buNone/>
            </a:pPr>
            <a:endParaRPr lang="de-DE" sz="1600" b="1" smtClean="0"/>
          </a:p>
          <a:p>
            <a:pPr eaLnBrk="1" hangingPunct="1">
              <a:buFont typeface="Wingdings" pitchFamily="2" charset="2"/>
              <a:buChar char="Ø"/>
            </a:pPr>
            <a:r>
              <a:rPr lang="de-DE" sz="1600" smtClean="0"/>
              <a:t>2002 – 2007:  </a:t>
            </a:r>
            <a:r>
              <a:rPr lang="de-DE" sz="1600" b="1" smtClean="0"/>
              <a:t>12 Anordnungen</a:t>
            </a:r>
            <a:endParaRPr lang="de-DE" sz="1600" smtClean="0"/>
          </a:p>
          <a:p>
            <a:pPr eaLnBrk="1" hangingPunct="1">
              <a:buFont typeface="Arial" charset="0"/>
              <a:buNone/>
            </a:pPr>
            <a:endParaRPr lang="de-DE" sz="16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2291">
                                            <p:txEl>
                                              <p:pRg st="1" end="1"/>
                                            </p:txEl>
                                          </p:spTgt>
                                        </p:tgtEl>
                                        <p:attrNameLst>
                                          <p:attrName>style.visibility</p:attrName>
                                        </p:attrNameLst>
                                      </p:cBhvr>
                                      <p:to>
                                        <p:strVal val="visible"/>
                                      </p:to>
                                    </p:set>
                                    <p:anim calcmode="lin" valueType="num">
                                      <p:cBhvr additive="base">
                                        <p:cTn id="7" dur="500" fill="hold"/>
                                        <p:tgtEl>
                                          <p:spTgt spid="12291">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2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2291">
                                            <p:txEl>
                                              <p:pRg st="2" end="2"/>
                                            </p:txEl>
                                          </p:spTgt>
                                        </p:tgtEl>
                                        <p:attrNameLst>
                                          <p:attrName>style.visibility</p:attrName>
                                        </p:attrNameLst>
                                      </p:cBhvr>
                                      <p:to>
                                        <p:strVal val="visible"/>
                                      </p:to>
                                    </p:set>
                                    <p:anim calcmode="lin" valueType="num">
                                      <p:cBhvr additive="base">
                                        <p:cTn id="13" dur="500" fill="hold"/>
                                        <p:tgtEl>
                                          <p:spTgt spid="12291">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29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anim calcmode="lin" valueType="num">
                                      <p:cBhvr additive="base">
                                        <p:cTn id="19" dur="500" fill="hold"/>
                                        <p:tgtEl>
                                          <p:spTgt spid="12291">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229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2291">
                                            <p:txEl>
                                              <p:pRg st="5" end="5"/>
                                            </p:txEl>
                                          </p:spTgt>
                                        </p:tgtEl>
                                        <p:attrNameLst>
                                          <p:attrName>style.visibility</p:attrName>
                                        </p:attrNameLst>
                                      </p:cBhvr>
                                      <p:to>
                                        <p:strVal val="visible"/>
                                      </p:to>
                                    </p:set>
                                    <p:anim calcmode="lin" valueType="num">
                                      <p:cBhvr additive="base">
                                        <p:cTn id="25" dur="500" fill="hold"/>
                                        <p:tgtEl>
                                          <p:spTgt spid="12291">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229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2291">
                                            <p:txEl>
                                              <p:pRg st="7" end="7"/>
                                            </p:txEl>
                                          </p:spTgt>
                                        </p:tgtEl>
                                        <p:attrNameLst>
                                          <p:attrName>style.visibility</p:attrName>
                                        </p:attrNameLst>
                                      </p:cBhvr>
                                      <p:to>
                                        <p:strVal val="visible"/>
                                      </p:to>
                                    </p:set>
                                    <p:anim calcmode="lin" valueType="num">
                                      <p:cBhvr additive="base">
                                        <p:cTn id="31" dur="500" fill="hold"/>
                                        <p:tgtEl>
                                          <p:spTgt spid="12291">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2291">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3"/>
          <p:cNvSpPr>
            <a:spLocks noChangeArrowheads="1"/>
          </p:cNvSpPr>
          <p:nvPr/>
        </p:nvSpPr>
        <p:spPr bwMode="auto">
          <a:xfrm>
            <a:off x="0" y="1698625"/>
            <a:ext cx="8172450" cy="3711575"/>
          </a:xfrm>
          <a:prstGeom prst="rect">
            <a:avLst/>
          </a:prstGeom>
          <a:noFill/>
          <a:ln w="9525">
            <a:noFill/>
            <a:miter lim="800000"/>
            <a:headEnd/>
            <a:tailEnd/>
          </a:ln>
        </p:spPr>
        <p:txBody>
          <a:bodyPr>
            <a:spAutoFit/>
          </a:bodyPr>
          <a:lstStyle/>
          <a:p>
            <a:pPr>
              <a:buFont typeface="Arial" charset="0"/>
              <a:buNone/>
            </a:pPr>
            <a:endParaRPr lang="de-DE" sz="1600" b="1" u="sng">
              <a:latin typeface="Calibri" pitchFamily="34" charset="0"/>
            </a:endParaRPr>
          </a:p>
          <a:p>
            <a:pPr>
              <a:buFont typeface="Arial" charset="0"/>
              <a:buNone/>
            </a:pPr>
            <a:r>
              <a:rPr lang="de-DE" sz="1600">
                <a:latin typeface="Calibri" pitchFamily="34" charset="0"/>
              </a:rPr>
              <a:t>         </a:t>
            </a:r>
            <a:r>
              <a:rPr lang="de-DE" sz="1600" u="sng">
                <a:latin typeface="Calibri" pitchFamily="34" charset="0"/>
              </a:rPr>
              <a:t>Nachträgliche Sicherungsverwahrung, § 66b StGB</a:t>
            </a:r>
            <a:endParaRPr lang="de-DE" sz="1600">
              <a:latin typeface="Calibri" pitchFamily="34" charset="0"/>
            </a:endParaRPr>
          </a:p>
          <a:p>
            <a:pPr>
              <a:spcBef>
                <a:spcPct val="20000"/>
              </a:spcBef>
              <a:buFont typeface="Arial" charset="0"/>
              <a:buChar char="•"/>
            </a:pPr>
            <a:endParaRPr lang="de-DE" sz="1600">
              <a:latin typeface="Calibri" pitchFamily="34" charset="0"/>
            </a:endParaRPr>
          </a:p>
          <a:p>
            <a:pPr marL="742950" lvl="1" indent="-285750">
              <a:spcBef>
                <a:spcPct val="20000"/>
              </a:spcBef>
              <a:buFontTx/>
              <a:buChar char="•"/>
            </a:pPr>
            <a:r>
              <a:rPr lang="de-DE" sz="1600">
                <a:latin typeface="Calibri" pitchFamily="34" charset="0"/>
              </a:rPr>
              <a:t>Nach der Verurteilung und vor Ende des Vollzuges werden (neue) Tatsachen erkennbar, die auf eine Gefährlichkeit hinweisen</a:t>
            </a:r>
          </a:p>
          <a:p>
            <a:pPr marL="742950" lvl="1" indent="-285750">
              <a:spcBef>
                <a:spcPct val="20000"/>
              </a:spcBef>
              <a:buFontTx/>
              <a:buChar char="•"/>
            </a:pPr>
            <a:r>
              <a:rPr lang="de-DE" sz="1600">
                <a:latin typeface="Calibri" pitchFamily="34" charset="0"/>
              </a:rPr>
              <a:t>Unter engen formellen Voraussetzungen </a:t>
            </a:r>
            <a:r>
              <a:rPr lang="de-DE" sz="1600" b="1">
                <a:latin typeface="Calibri" pitchFamily="34" charset="0"/>
              </a:rPr>
              <a:t>auch</a:t>
            </a:r>
            <a:r>
              <a:rPr lang="de-DE" sz="1600">
                <a:latin typeface="Calibri" pitchFamily="34" charset="0"/>
              </a:rPr>
              <a:t> für </a:t>
            </a:r>
            <a:r>
              <a:rPr lang="de-DE" sz="1600" b="1">
                <a:latin typeface="Calibri" pitchFamily="34" charset="0"/>
              </a:rPr>
              <a:t>Ersttäter</a:t>
            </a:r>
          </a:p>
          <a:p>
            <a:endParaRPr lang="de-DE" sz="1600" b="1">
              <a:latin typeface="Calibri" pitchFamily="34" charset="0"/>
            </a:endParaRPr>
          </a:p>
          <a:p>
            <a:pPr marL="742950" lvl="1" indent="-285750">
              <a:spcBef>
                <a:spcPct val="20000"/>
              </a:spcBef>
              <a:buFont typeface="Wingdings" pitchFamily="2" charset="2"/>
              <a:buChar char="Ø"/>
            </a:pPr>
            <a:r>
              <a:rPr lang="de-DE" sz="1600">
                <a:latin typeface="Calibri" pitchFamily="34" charset="0"/>
              </a:rPr>
              <a:t>2004 – 2007: </a:t>
            </a:r>
            <a:r>
              <a:rPr lang="de-DE" sz="1600" b="1">
                <a:latin typeface="Calibri" pitchFamily="34" charset="0"/>
              </a:rPr>
              <a:t>7 Anordnungen</a:t>
            </a:r>
            <a:r>
              <a:rPr lang="de-DE" sz="1600">
                <a:latin typeface="Calibri" pitchFamily="34" charset="0"/>
              </a:rPr>
              <a:t> vom BGH rechtskräftig bestätigt, 1 Entscheidung wurde vom BVerfG aufgehoben</a:t>
            </a:r>
          </a:p>
          <a:p>
            <a:pPr>
              <a:buFont typeface="Wingdings" pitchFamily="2" charset="2"/>
              <a:buChar char="Ø"/>
            </a:pPr>
            <a:endParaRPr lang="de-DE" sz="1600">
              <a:latin typeface="Calibri" pitchFamily="34" charset="0"/>
            </a:endParaRPr>
          </a:p>
          <a:p>
            <a:pPr>
              <a:buFont typeface="Wingdings" pitchFamily="2" charset="2"/>
              <a:buChar char="Ø"/>
            </a:pPr>
            <a:endParaRPr lang="de-DE" sz="1600">
              <a:latin typeface="Calibri" pitchFamily="34" charset="0"/>
            </a:endParaRPr>
          </a:p>
          <a:p>
            <a:pPr>
              <a:buFont typeface="Wingdings" pitchFamily="2" charset="2"/>
              <a:buChar char="Ø"/>
            </a:pPr>
            <a:endParaRPr lang="de-DE" sz="1600">
              <a:latin typeface="Calibri" pitchFamily="34" charset="0"/>
            </a:endParaRPr>
          </a:p>
          <a:p>
            <a:pPr>
              <a:buFont typeface="Wingdings" pitchFamily="2" charset="2"/>
              <a:buChar char="Ø"/>
            </a:pPr>
            <a:endParaRPr lang="de-DE" sz="1600">
              <a:latin typeface="Calibri" pitchFamily="34" charset="0"/>
            </a:endParaRPr>
          </a:p>
          <a:p>
            <a:pPr>
              <a:buFont typeface="Wingdings" pitchFamily="2" charset="2"/>
              <a:buChar char="Ø"/>
            </a:pPr>
            <a:endParaRPr lang="de-DE"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8129">
                                            <p:txEl>
                                              <p:pRg st="3" end="3"/>
                                            </p:txEl>
                                          </p:spTgt>
                                        </p:tgtEl>
                                        <p:attrNameLst>
                                          <p:attrName>style.visibility</p:attrName>
                                        </p:attrNameLst>
                                      </p:cBhvr>
                                      <p:to>
                                        <p:strVal val="visible"/>
                                      </p:to>
                                    </p:set>
                                    <p:anim calcmode="lin" valueType="num">
                                      <p:cBhvr additive="base">
                                        <p:cTn id="7" dur="500" fill="hold"/>
                                        <p:tgtEl>
                                          <p:spTgt spid="48129">
                                            <p:txEl>
                                              <p:pRg st="3" end="3"/>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812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48129">
                                            <p:txEl>
                                              <p:pRg st="4" end="4"/>
                                            </p:txEl>
                                          </p:spTgt>
                                        </p:tgtEl>
                                        <p:attrNameLst>
                                          <p:attrName>style.visibility</p:attrName>
                                        </p:attrNameLst>
                                      </p:cBhvr>
                                      <p:to>
                                        <p:strVal val="visible"/>
                                      </p:to>
                                    </p:set>
                                    <p:anim calcmode="lin" valueType="num">
                                      <p:cBhvr additive="base">
                                        <p:cTn id="13" dur="500" fill="hold"/>
                                        <p:tgtEl>
                                          <p:spTgt spid="48129">
                                            <p:txEl>
                                              <p:pRg st="4" end="4"/>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812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8129">
                                            <p:txEl>
                                              <p:pRg st="6" end="6"/>
                                            </p:txEl>
                                          </p:spTgt>
                                        </p:tgtEl>
                                        <p:attrNameLst>
                                          <p:attrName>style.visibility</p:attrName>
                                        </p:attrNameLst>
                                      </p:cBhvr>
                                      <p:to>
                                        <p:strVal val="visible"/>
                                      </p:to>
                                    </p:set>
                                    <p:anim calcmode="lin" valueType="num">
                                      <p:cBhvr additive="base">
                                        <p:cTn id="19" dur="500" fill="hold"/>
                                        <p:tgtEl>
                                          <p:spTgt spid="48129">
                                            <p:txEl>
                                              <p:pRg st="6" end="6"/>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812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ChangeArrowheads="1"/>
          </p:cNvSpPr>
          <p:nvPr/>
        </p:nvSpPr>
        <p:spPr bwMode="auto">
          <a:xfrm>
            <a:off x="0" y="1698625"/>
            <a:ext cx="7993063" cy="3589338"/>
          </a:xfrm>
          <a:prstGeom prst="rect">
            <a:avLst/>
          </a:prstGeom>
          <a:noFill/>
          <a:ln w="9525">
            <a:noFill/>
            <a:miter lim="800000"/>
            <a:headEnd/>
            <a:tailEnd/>
          </a:ln>
        </p:spPr>
        <p:txBody>
          <a:bodyPr>
            <a:spAutoFit/>
          </a:bodyPr>
          <a:lstStyle/>
          <a:p>
            <a:pPr>
              <a:buFont typeface="Arial" charset="0"/>
              <a:buNone/>
            </a:pPr>
            <a:endParaRPr lang="de-DE" sz="1600" b="1" u="sng">
              <a:latin typeface="Calibri" pitchFamily="34" charset="0"/>
            </a:endParaRPr>
          </a:p>
          <a:p>
            <a:pPr>
              <a:buFont typeface="Arial" charset="0"/>
              <a:buNone/>
            </a:pPr>
            <a:r>
              <a:rPr lang="de-DE" sz="1600">
                <a:latin typeface="Calibri" pitchFamily="34" charset="0"/>
              </a:rPr>
              <a:t>        </a:t>
            </a:r>
            <a:r>
              <a:rPr lang="de-DE" sz="1600" u="sng">
                <a:latin typeface="Calibri" pitchFamily="34" charset="0"/>
              </a:rPr>
              <a:t>Nachträgliche Sicherungsverwahrung nach Jugendstrafe, § 7 II JGG</a:t>
            </a:r>
          </a:p>
          <a:p>
            <a:pPr>
              <a:spcBef>
                <a:spcPct val="20000"/>
              </a:spcBef>
              <a:buFont typeface="Arial" charset="0"/>
              <a:buChar char="•"/>
            </a:pPr>
            <a:endParaRPr lang="de-DE" sz="1600">
              <a:latin typeface="Calibri" pitchFamily="34" charset="0"/>
            </a:endParaRPr>
          </a:p>
          <a:p>
            <a:pPr marL="742950" lvl="1" indent="-285750">
              <a:spcBef>
                <a:spcPct val="20000"/>
              </a:spcBef>
              <a:buFont typeface="Arial" charset="0"/>
              <a:buChar char="•"/>
            </a:pPr>
            <a:r>
              <a:rPr lang="de-DE" sz="1600">
                <a:latin typeface="Calibri" pitchFamily="34" charset="0"/>
              </a:rPr>
              <a:t>Entspricht im wesentlichen § 66b StGB mit strengeren formellen Voraussetzungen</a:t>
            </a:r>
          </a:p>
          <a:p>
            <a:pPr marL="742950" lvl="1" indent="-285750">
              <a:spcBef>
                <a:spcPct val="20000"/>
              </a:spcBef>
              <a:buFont typeface="Arial" charset="0"/>
              <a:buChar char="•"/>
            </a:pPr>
            <a:r>
              <a:rPr lang="de-DE" sz="1600">
                <a:latin typeface="Calibri" pitchFamily="34" charset="0"/>
              </a:rPr>
              <a:t>Einzige Möglichkeit, SV nach Jugendstrafe anzuordnen → Tatsachen müssen nicht neu sein</a:t>
            </a:r>
          </a:p>
          <a:p>
            <a:pPr marL="742950" lvl="1" indent="-285750">
              <a:spcBef>
                <a:spcPct val="20000"/>
              </a:spcBef>
              <a:buFont typeface="Arial" charset="0"/>
              <a:buChar char="•"/>
            </a:pPr>
            <a:r>
              <a:rPr lang="de-DE" sz="1600">
                <a:latin typeface="Calibri" pitchFamily="34" charset="0"/>
              </a:rPr>
              <a:t>Auch für Ersttäter</a:t>
            </a:r>
          </a:p>
          <a:p>
            <a:endParaRPr lang="de-DE" sz="1600">
              <a:latin typeface="Calibri" pitchFamily="34" charset="0"/>
            </a:endParaRPr>
          </a:p>
          <a:p>
            <a:pPr>
              <a:spcBef>
                <a:spcPct val="20000"/>
              </a:spcBef>
              <a:buFont typeface="Arial" charset="0"/>
              <a:buNone/>
            </a:pPr>
            <a:endParaRPr lang="de-DE" sz="1600">
              <a:latin typeface="Calibri" pitchFamily="34" charset="0"/>
            </a:endParaRPr>
          </a:p>
          <a:p>
            <a:pPr marL="742950" lvl="1" indent="-285750">
              <a:spcBef>
                <a:spcPct val="20000"/>
              </a:spcBef>
              <a:buFont typeface="Wingdings" pitchFamily="2" charset="2"/>
              <a:buChar char="Ø"/>
            </a:pPr>
            <a:r>
              <a:rPr lang="de-DE" sz="1600">
                <a:latin typeface="Calibri" pitchFamily="34" charset="0"/>
              </a:rPr>
              <a:t>2008 – 2010: 1 Anordnung vom BGH rechtskräftig bestätigt</a:t>
            </a:r>
          </a:p>
          <a:p>
            <a:pPr>
              <a:buFont typeface="Wingdings" pitchFamily="2" charset="2"/>
              <a:buChar char="Ø"/>
            </a:pPr>
            <a:endParaRPr lang="de-DE" sz="1600">
              <a:latin typeface="Calibri" pitchFamily="34" charset="0"/>
            </a:endParaRPr>
          </a:p>
          <a:p>
            <a:pPr>
              <a:buFont typeface="Wingdings" pitchFamily="2" charset="2"/>
              <a:buChar char="Ø"/>
            </a:pPr>
            <a:endParaRPr lang="de-DE" sz="1600">
              <a:latin typeface="Calibri" pitchFamily="34" charset="0"/>
            </a:endParaRPr>
          </a:p>
          <a:p>
            <a:pPr>
              <a:buFont typeface="Wingdings" pitchFamily="2" charset="2"/>
              <a:buChar char="Ø"/>
            </a:pPr>
            <a:endParaRPr lang="de-DE"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9153">
                                            <p:txEl>
                                              <p:pRg st="3" end="3"/>
                                            </p:txEl>
                                          </p:spTgt>
                                        </p:tgtEl>
                                        <p:attrNameLst>
                                          <p:attrName>style.visibility</p:attrName>
                                        </p:attrNameLst>
                                      </p:cBhvr>
                                      <p:to>
                                        <p:strVal val="visible"/>
                                      </p:to>
                                    </p:set>
                                    <p:anim calcmode="lin" valueType="num">
                                      <p:cBhvr additive="base">
                                        <p:cTn id="7" dur="500" fill="hold"/>
                                        <p:tgtEl>
                                          <p:spTgt spid="49153">
                                            <p:txEl>
                                              <p:pRg st="3" end="3"/>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915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49153">
                                            <p:txEl>
                                              <p:pRg st="4" end="4"/>
                                            </p:txEl>
                                          </p:spTgt>
                                        </p:tgtEl>
                                        <p:attrNameLst>
                                          <p:attrName>style.visibility</p:attrName>
                                        </p:attrNameLst>
                                      </p:cBhvr>
                                      <p:to>
                                        <p:strVal val="visible"/>
                                      </p:to>
                                    </p:set>
                                    <p:anim calcmode="lin" valueType="num">
                                      <p:cBhvr additive="base">
                                        <p:cTn id="13" dur="500" fill="hold"/>
                                        <p:tgtEl>
                                          <p:spTgt spid="49153">
                                            <p:txEl>
                                              <p:pRg st="4" end="4"/>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915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9153">
                                            <p:txEl>
                                              <p:pRg st="5" end="5"/>
                                            </p:txEl>
                                          </p:spTgt>
                                        </p:tgtEl>
                                        <p:attrNameLst>
                                          <p:attrName>style.visibility</p:attrName>
                                        </p:attrNameLst>
                                      </p:cBhvr>
                                      <p:to>
                                        <p:strVal val="visible"/>
                                      </p:to>
                                    </p:set>
                                    <p:anim calcmode="lin" valueType="num">
                                      <p:cBhvr additive="base">
                                        <p:cTn id="19" dur="500" fill="hold"/>
                                        <p:tgtEl>
                                          <p:spTgt spid="49153">
                                            <p:txEl>
                                              <p:pRg st="5" end="5"/>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915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49153">
                                            <p:txEl>
                                              <p:pRg st="8" end="8"/>
                                            </p:txEl>
                                          </p:spTgt>
                                        </p:tgtEl>
                                        <p:attrNameLst>
                                          <p:attrName>style.visibility</p:attrName>
                                        </p:attrNameLst>
                                      </p:cBhvr>
                                      <p:to>
                                        <p:strVal val="visible"/>
                                      </p:to>
                                    </p:set>
                                    <p:anim calcmode="lin" valueType="num">
                                      <p:cBhvr additive="base">
                                        <p:cTn id="25" dur="500" fill="hold"/>
                                        <p:tgtEl>
                                          <p:spTgt spid="49153">
                                            <p:txEl>
                                              <p:pRg st="8" end="8"/>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915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idx="4294967295"/>
          </p:nvPr>
        </p:nvSpPr>
        <p:spPr>
          <a:xfrm>
            <a:off x="360363" y="1079500"/>
            <a:ext cx="8589962" cy="431800"/>
          </a:xfrm>
        </p:spPr>
        <p:txBody>
          <a:bodyPr/>
          <a:lstStyle/>
          <a:p>
            <a:pPr algn="l" eaLnBrk="1" hangingPunct="1"/>
            <a:r>
              <a:rPr lang="de-DE" sz="2000" b="1" smtClean="0">
                <a:solidFill>
                  <a:srgbClr val="6666FF"/>
                </a:solidFill>
              </a:rPr>
              <a:t>5. Rückwirkungsproblematik im Fall des § 66b StGB</a:t>
            </a:r>
          </a:p>
        </p:txBody>
      </p:sp>
      <p:sp>
        <p:nvSpPr>
          <p:cNvPr id="50178" name="Content Placeholder 2"/>
          <p:cNvSpPr>
            <a:spLocks noGrp="1"/>
          </p:cNvSpPr>
          <p:nvPr>
            <p:ph idx="4294967295"/>
          </p:nvPr>
        </p:nvSpPr>
        <p:spPr>
          <a:xfrm>
            <a:off x="0" y="1357313"/>
            <a:ext cx="9036050" cy="3311525"/>
          </a:xfrm>
        </p:spPr>
        <p:txBody>
          <a:bodyPr/>
          <a:lstStyle/>
          <a:p>
            <a:pPr algn="just" eaLnBrk="1" hangingPunct="1">
              <a:buFont typeface="Arial" pitchFamily="34" charset="0"/>
              <a:buNone/>
              <a:defRPr/>
            </a:pPr>
            <a:endParaRPr lang="de-DE" sz="1400" dirty="0" smtClean="0"/>
          </a:p>
          <a:p>
            <a:pPr algn="just" eaLnBrk="1" hangingPunct="1">
              <a:buFont typeface="Arial" pitchFamily="34" charset="0"/>
              <a:buNone/>
              <a:defRPr/>
            </a:pPr>
            <a:endParaRPr lang="de-DE" sz="1300" dirty="0" smtClean="0"/>
          </a:p>
          <a:p>
            <a:pPr eaLnBrk="1" hangingPunct="1">
              <a:buFont typeface="Arial" pitchFamily="34" charset="0"/>
              <a:buNone/>
              <a:defRPr/>
            </a:pPr>
            <a:endParaRPr lang="de-DE" sz="1300" dirty="0" smtClean="0"/>
          </a:p>
          <a:p>
            <a:pPr eaLnBrk="1" hangingPunct="1">
              <a:buFont typeface="Arial" pitchFamily="34" charset="0"/>
              <a:buNone/>
              <a:defRPr/>
            </a:pPr>
            <a:endParaRPr lang="de-DE" sz="1300" dirty="0" smtClean="0"/>
          </a:p>
          <a:p>
            <a:pPr eaLnBrk="1" hangingPunct="1">
              <a:buFont typeface="Arial" pitchFamily="34" charset="0"/>
              <a:buNone/>
              <a:defRPr/>
            </a:pPr>
            <a:endParaRPr lang="de-DE" sz="1300" dirty="0" smtClean="0"/>
          </a:p>
          <a:p>
            <a:pPr eaLnBrk="1" hangingPunct="1">
              <a:buFont typeface="Arial" pitchFamily="34" charset="0"/>
              <a:buNone/>
              <a:defRPr/>
            </a:pPr>
            <a:endParaRPr lang="de-DE" sz="1300" dirty="0" smtClean="0"/>
          </a:p>
          <a:p>
            <a:pPr eaLnBrk="1" hangingPunct="1">
              <a:buFont typeface="Arial" pitchFamily="34" charset="0"/>
              <a:buNone/>
              <a:defRPr/>
            </a:pPr>
            <a:endParaRPr lang="de-DE" sz="1300" dirty="0" smtClean="0"/>
          </a:p>
          <a:p>
            <a:pPr eaLnBrk="1" hangingPunct="1">
              <a:buFont typeface="Arial" pitchFamily="34" charset="0"/>
              <a:buNone/>
              <a:defRPr/>
            </a:pPr>
            <a:endParaRPr lang="de-DE" sz="1300" i="1" dirty="0" smtClean="0"/>
          </a:p>
          <a:p>
            <a:pPr eaLnBrk="1" hangingPunct="1">
              <a:buFont typeface="Arial" pitchFamily="34" charset="0"/>
              <a:buNone/>
              <a:defRPr/>
            </a:pPr>
            <a:endParaRPr lang="de-DE" sz="1250" b="1" dirty="0" smtClean="0"/>
          </a:p>
          <a:p>
            <a:pPr eaLnBrk="1" hangingPunct="1">
              <a:buFont typeface="Arial" pitchFamily="34" charset="0"/>
              <a:buNone/>
              <a:defRPr/>
            </a:pPr>
            <a:endParaRPr lang="de-DE" sz="1250" b="1" dirty="0" smtClean="0"/>
          </a:p>
          <a:p>
            <a:pPr eaLnBrk="1" hangingPunct="1">
              <a:buFont typeface="Arial" pitchFamily="34" charset="0"/>
              <a:buNone/>
              <a:defRPr/>
            </a:pPr>
            <a:endParaRPr lang="de-DE" sz="1250" b="1" dirty="0" smtClean="0"/>
          </a:p>
          <a:p>
            <a:pPr eaLnBrk="1" hangingPunct="1">
              <a:buFont typeface="Arial" pitchFamily="34" charset="0"/>
              <a:buNone/>
              <a:defRPr/>
            </a:pPr>
            <a:endParaRPr lang="de-DE" sz="1250" b="1" dirty="0" smtClean="0"/>
          </a:p>
          <a:p>
            <a:pPr eaLnBrk="1" hangingPunct="1">
              <a:buFont typeface="Arial" pitchFamily="34" charset="0"/>
              <a:buNone/>
              <a:defRPr/>
            </a:pPr>
            <a:endParaRPr lang="de-DE" sz="1250" b="1" dirty="0" smtClean="0"/>
          </a:p>
          <a:p>
            <a:pPr eaLnBrk="1" hangingPunct="1">
              <a:buFont typeface="Arial" pitchFamily="34" charset="0"/>
              <a:buNone/>
              <a:defRPr/>
            </a:pPr>
            <a:r>
              <a:rPr lang="de-DE" sz="1250" b="1" dirty="0" smtClean="0"/>
              <a:t>--------------l-------------------------l------------------------l-----------------------l----------------------------------------------------------l-----------------l-----→</a:t>
            </a:r>
            <a:endParaRPr lang="de-DE" sz="1250" dirty="0" smtClean="0"/>
          </a:p>
          <a:p>
            <a:pPr eaLnBrk="1" hangingPunct="1">
              <a:buFont typeface="Arial" pitchFamily="34" charset="0"/>
              <a:buNone/>
              <a:defRPr/>
            </a:pPr>
            <a:r>
              <a:rPr lang="de-DE" sz="1300" dirty="0" smtClean="0"/>
              <a:t>	 	    			             	</a:t>
            </a:r>
          </a:p>
        </p:txBody>
      </p:sp>
      <p:sp>
        <p:nvSpPr>
          <p:cNvPr id="16388" name="Text Box 4"/>
          <p:cNvSpPr txBox="1">
            <a:spLocks noChangeArrowheads="1"/>
          </p:cNvSpPr>
          <p:nvPr/>
        </p:nvSpPr>
        <p:spPr bwMode="auto">
          <a:xfrm>
            <a:off x="5292725" y="4041775"/>
            <a:ext cx="1944688" cy="366713"/>
          </a:xfrm>
          <a:prstGeom prst="rect">
            <a:avLst/>
          </a:prstGeom>
          <a:noFill/>
          <a:ln w="9525">
            <a:noFill/>
            <a:miter lim="800000"/>
            <a:headEnd/>
            <a:tailEnd/>
          </a:ln>
        </p:spPr>
        <p:txBody>
          <a:bodyPr>
            <a:spAutoFit/>
          </a:bodyPr>
          <a:lstStyle/>
          <a:p>
            <a:endParaRPr lang="en-US"/>
          </a:p>
        </p:txBody>
      </p:sp>
      <p:sp>
        <p:nvSpPr>
          <p:cNvPr id="50180" name="Text Box 7"/>
          <p:cNvSpPr txBox="1">
            <a:spLocks noChangeArrowheads="1"/>
          </p:cNvSpPr>
          <p:nvPr/>
        </p:nvSpPr>
        <p:spPr bwMode="auto">
          <a:xfrm>
            <a:off x="2484438" y="4757738"/>
            <a:ext cx="1441450" cy="687387"/>
          </a:xfrm>
          <a:prstGeom prst="rect">
            <a:avLst/>
          </a:prstGeom>
          <a:noFill/>
          <a:ln w="9525">
            <a:noFill/>
            <a:miter lim="800000"/>
            <a:headEnd/>
            <a:tailEnd/>
          </a:ln>
        </p:spPr>
        <p:txBody>
          <a:bodyPr>
            <a:spAutoFit/>
          </a:bodyPr>
          <a:lstStyle/>
          <a:p>
            <a:pPr algn="ctr"/>
            <a:r>
              <a:rPr lang="de-DE" sz="1300" b="1">
                <a:latin typeface="Calibri" pitchFamily="34" charset="0"/>
              </a:rPr>
              <a:t>Anordnung der </a:t>
            </a:r>
          </a:p>
          <a:p>
            <a:pPr algn="ctr"/>
            <a:r>
              <a:rPr lang="de-DE" sz="1300" b="1">
                <a:latin typeface="Calibri" pitchFamily="34" charset="0"/>
              </a:rPr>
              <a:t>Unterbringung </a:t>
            </a:r>
          </a:p>
          <a:p>
            <a:pPr algn="ctr"/>
            <a:r>
              <a:rPr lang="de-DE" sz="1300" b="1">
                <a:latin typeface="Calibri" pitchFamily="34" charset="0"/>
              </a:rPr>
              <a:t>in der nSV</a:t>
            </a:r>
            <a:endParaRPr lang="de-DE" sz="1300" b="1" u="sng">
              <a:latin typeface="Calibri" pitchFamily="34" charset="0"/>
            </a:endParaRPr>
          </a:p>
        </p:txBody>
      </p:sp>
      <p:sp>
        <p:nvSpPr>
          <p:cNvPr id="50181" name="Text Box 8"/>
          <p:cNvSpPr txBox="1">
            <a:spLocks noChangeArrowheads="1"/>
          </p:cNvSpPr>
          <p:nvPr/>
        </p:nvSpPr>
        <p:spPr bwMode="auto">
          <a:xfrm>
            <a:off x="3751263" y="4738688"/>
            <a:ext cx="1377950" cy="1282700"/>
          </a:xfrm>
          <a:prstGeom prst="rect">
            <a:avLst/>
          </a:prstGeom>
          <a:noFill/>
          <a:ln w="9525">
            <a:noFill/>
            <a:miter lim="800000"/>
            <a:headEnd/>
            <a:tailEnd/>
          </a:ln>
        </p:spPr>
        <p:txBody>
          <a:bodyPr wrap="none">
            <a:spAutoFit/>
          </a:bodyPr>
          <a:lstStyle/>
          <a:p>
            <a:pPr algn="ctr"/>
            <a:r>
              <a:rPr lang="de-DE" sz="1300" b="1">
                <a:latin typeface="Calibri" pitchFamily="34" charset="0"/>
              </a:rPr>
              <a:t>theoretische </a:t>
            </a:r>
          </a:p>
          <a:p>
            <a:pPr algn="ctr"/>
            <a:r>
              <a:rPr lang="de-DE" sz="1300" b="1">
                <a:latin typeface="Calibri" pitchFamily="34" charset="0"/>
              </a:rPr>
              <a:t>Entlassung </a:t>
            </a:r>
          </a:p>
          <a:p>
            <a:pPr algn="ctr"/>
            <a:r>
              <a:rPr lang="de-DE" sz="1300" b="1">
                <a:latin typeface="Calibri" pitchFamily="34" charset="0"/>
              </a:rPr>
              <a:t>nach altem Recht</a:t>
            </a:r>
            <a:endParaRPr lang="de-DE" sz="800" b="1" u="sng">
              <a:latin typeface="Calibri" pitchFamily="34" charset="0"/>
            </a:endParaRPr>
          </a:p>
          <a:p>
            <a:pPr algn="ctr"/>
            <a:r>
              <a:rPr lang="de-DE" sz="1300" b="1" u="sng">
                <a:latin typeface="Calibri" pitchFamily="34" charset="0"/>
              </a:rPr>
              <a:t>aber </a:t>
            </a:r>
          </a:p>
          <a:p>
            <a:pPr algn="ctr"/>
            <a:r>
              <a:rPr lang="de-DE" sz="1300" b="1">
                <a:latin typeface="Calibri" pitchFamily="34" charset="0"/>
              </a:rPr>
              <a:t>Überführung</a:t>
            </a:r>
          </a:p>
          <a:p>
            <a:pPr algn="ctr"/>
            <a:r>
              <a:rPr lang="de-DE" sz="1300" b="1">
                <a:latin typeface="Calibri" pitchFamily="34" charset="0"/>
              </a:rPr>
              <a:t> in die nSV </a:t>
            </a:r>
          </a:p>
        </p:txBody>
      </p:sp>
      <p:sp>
        <p:nvSpPr>
          <p:cNvPr id="50182" name="Text Box 10"/>
          <p:cNvSpPr txBox="1">
            <a:spLocks noChangeArrowheads="1"/>
          </p:cNvSpPr>
          <p:nvPr/>
        </p:nvSpPr>
        <p:spPr bwMode="auto">
          <a:xfrm>
            <a:off x="244475" y="4757738"/>
            <a:ext cx="1277938" cy="687387"/>
          </a:xfrm>
          <a:prstGeom prst="rect">
            <a:avLst/>
          </a:prstGeom>
          <a:noFill/>
          <a:ln w="9525">
            <a:noFill/>
            <a:miter lim="800000"/>
            <a:headEnd/>
            <a:tailEnd/>
          </a:ln>
        </p:spPr>
        <p:txBody>
          <a:bodyPr wrap="none">
            <a:spAutoFit/>
          </a:bodyPr>
          <a:lstStyle/>
          <a:p>
            <a:pPr algn="ctr"/>
            <a:r>
              <a:rPr lang="de-DE" sz="1300" b="1">
                <a:latin typeface="Calibri" pitchFamily="34" charset="0"/>
              </a:rPr>
              <a:t>Verurteilung zu </a:t>
            </a:r>
          </a:p>
          <a:p>
            <a:pPr algn="ctr"/>
            <a:r>
              <a:rPr lang="de-DE" sz="1300" b="1">
                <a:latin typeface="Calibri" pitchFamily="34" charset="0"/>
              </a:rPr>
              <a:t>5 Jahren </a:t>
            </a:r>
          </a:p>
          <a:p>
            <a:pPr algn="ctr"/>
            <a:r>
              <a:rPr lang="de-DE" sz="1300" b="1">
                <a:latin typeface="Calibri" pitchFamily="34" charset="0"/>
              </a:rPr>
              <a:t>Freiheitsstrafe</a:t>
            </a:r>
          </a:p>
        </p:txBody>
      </p:sp>
      <p:sp>
        <p:nvSpPr>
          <p:cNvPr id="50183" name="Text Box 13"/>
          <p:cNvSpPr txBox="1">
            <a:spLocks noChangeArrowheads="1"/>
          </p:cNvSpPr>
          <p:nvPr/>
        </p:nvSpPr>
        <p:spPr bwMode="auto">
          <a:xfrm>
            <a:off x="500063" y="4214813"/>
            <a:ext cx="520700" cy="290512"/>
          </a:xfrm>
          <a:prstGeom prst="rect">
            <a:avLst/>
          </a:prstGeom>
          <a:noFill/>
          <a:ln w="9525">
            <a:noFill/>
            <a:miter lim="800000"/>
            <a:headEnd/>
            <a:tailEnd/>
          </a:ln>
        </p:spPr>
        <p:txBody>
          <a:bodyPr>
            <a:spAutoFit/>
          </a:bodyPr>
          <a:lstStyle/>
          <a:p>
            <a:r>
              <a:rPr lang="de-DE" sz="1300" b="1">
                <a:latin typeface="Calibri" pitchFamily="34" charset="0"/>
              </a:rPr>
              <a:t>2001</a:t>
            </a:r>
          </a:p>
        </p:txBody>
      </p:sp>
      <p:sp>
        <p:nvSpPr>
          <p:cNvPr id="50184" name="Text Box 14"/>
          <p:cNvSpPr txBox="1">
            <a:spLocks noChangeArrowheads="1"/>
          </p:cNvSpPr>
          <p:nvPr/>
        </p:nvSpPr>
        <p:spPr bwMode="auto">
          <a:xfrm>
            <a:off x="3000375" y="4214813"/>
            <a:ext cx="520700" cy="290512"/>
          </a:xfrm>
          <a:prstGeom prst="rect">
            <a:avLst/>
          </a:prstGeom>
          <a:noFill/>
          <a:ln w="9525">
            <a:noFill/>
            <a:miter lim="800000"/>
            <a:headEnd/>
            <a:tailEnd/>
          </a:ln>
        </p:spPr>
        <p:txBody>
          <a:bodyPr>
            <a:spAutoFit/>
          </a:bodyPr>
          <a:lstStyle/>
          <a:p>
            <a:r>
              <a:rPr lang="de-DE" sz="1300" b="1">
                <a:latin typeface="Calibri" pitchFamily="34" charset="0"/>
              </a:rPr>
              <a:t>2005</a:t>
            </a:r>
          </a:p>
        </p:txBody>
      </p:sp>
      <p:sp>
        <p:nvSpPr>
          <p:cNvPr id="50185" name="Text Box 15"/>
          <p:cNvSpPr txBox="1">
            <a:spLocks noChangeArrowheads="1"/>
          </p:cNvSpPr>
          <p:nvPr/>
        </p:nvSpPr>
        <p:spPr bwMode="auto">
          <a:xfrm>
            <a:off x="4143375" y="4214813"/>
            <a:ext cx="520700" cy="290512"/>
          </a:xfrm>
          <a:prstGeom prst="rect">
            <a:avLst/>
          </a:prstGeom>
          <a:noFill/>
          <a:ln w="9525">
            <a:noFill/>
            <a:miter lim="800000"/>
            <a:headEnd/>
            <a:tailEnd/>
          </a:ln>
        </p:spPr>
        <p:txBody>
          <a:bodyPr wrap="none">
            <a:spAutoFit/>
          </a:bodyPr>
          <a:lstStyle/>
          <a:p>
            <a:r>
              <a:rPr lang="de-DE" sz="1300" b="1">
                <a:latin typeface="Calibri" pitchFamily="34" charset="0"/>
              </a:rPr>
              <a:t>2006</a:t>
            </a:r>
          </a:p>
        </p:txBody>
      </p:sp>
      <p:sp>
        <p:nvSpPr>
          <p:cNvPr id="14" name="Right Arrow 13"/>
          <p:cNvSpPr/>
          <p:nvPr/>
        </p:nvSpPr>
        <p:spPr>
          <a:xfrm>
            <a:off x="4932363" y="4511675"/>
            <a:ext cx="1944687" cy="360363"/>
          </a:xfrm>
          <a:prstGeom prst="rightArrow">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Rectangle 14"/>
          <p:cNvSpPr/>
          <p:nvPr/>
        </p:nvSpPr>
        <p:spPr>
          <a:xfrm>
            <a:off x="5003800" y="4756150"/>
            <a:ext cx="1727200" cy="1481138"/>
          </a:xfrm>
          <a:prstGeom prst="rect">
            <a:avLst/>
          </a:prstGeom>
        </p:spPr>
        <p:txBody>
          <a:bodyPr>
            <a:spAutoFit/>
          </a:bodyPr>
          <a:lstStyle/>
          <a:p>
            <a:pPr algn="ctr">
              <a:defRPr/>
            </a:pPr>
            <a:r>
              <a:rPr lang="de-DE" sz="1300" b="1" dirty="0">
                <a:latin typeface="+mn-lt"/>
              </a:rPr>
              <a:t>Überprüfung der</a:t>
            </a:r>
          </a:p>
          <a:p>
            <a:pPr algn="ctr">
              <a:defRPr/>
            </a:pPr>
            <a:r>
              <a:rPr lang="de-DE" sz="1300" b="1" dirty="0">
                <a:latin typeface="+mn-lt"/>
              </a:rPr>
              <a:t>Voraussetzungen der </a:t>
            </a:r>
          </a:p>
          <a:p>
            <a:pPr algn="ctr">
              <a:defRPr/>
            </a:pPr>
            <a:r>
              <a:rPr lang="de-DE" sz="1300" b="1" dirty="0">
                <a:latin typeface="+mn-lt"/>
              </a:rPr>
              <a:t>andauernden Unterbringung</a:t>
            </a:r>
          </a:p>
          <a:p>
            <a:pPr algn="ctr">
              <a:defRPr/>
            </a:pPr>
            <a:r>
              <a:rPr lang="de-DE" sz="1300" b="1" dirty="0">
                <a:latin typeface="+mn-lt"/>
              </a:rPr>
              <a:t>= </a:t>
            </a:r>
          </a:p>
          <a:p>
            <a:pPr algn="ctr">
              <a:defRPr/>
            </a:pPr>
            <a:r>
              <a:rPr lang="de-DE" sz="1300" b="1" dirty="0">
                <a:latin typeface="+mn-lt"/>
              </a:rPr>
              <a:t>fortdauernde Gefährlichkeit</a:t>
            </a:r>
          </a:p>
        </p:txBody>
      </p:sp>
      <p:sp>
        <p:nvSpPr>
          <p:cNvPr id="16" name="Text Box 10"/>
          <p:cNvSpPr txBox="1">
            <a:spLocks noChangeArrowheads="1"/>
          </p:cNvSpPr>
          <p:nvPr/>
        </p:nvSpPr>
        <p:spPr bwMode="auto">
          <a:xfrm>
            <a:off x="1908175" y="2781300"/>
            <a:ext cx="576263" cy="488950"/>
          </a:xfrm>
          <a:prstGeom prst="rect">
            <a:avLst/>
          </a:prstGeom>
          <a:noFill/>
          <a:ln w="9525">
            <a:noFill/>
            <a:miter lim="800000"/>
            <a:headEnd/>
            <a:tailEnd/>
          </a:ln>
          <a:effectLst/>
        </p:spPr>
        <p:txBody>
          <a:bodyPr>
            <a:spAutoFit/>
          </a:bodyPr>
          <a:lstStyle/>
          <a:p>
            <a:pPr algn="ctr">
              <a:spcBef>
                <a:spcPts val="0"/>
              </a:spcBef>
              <a:spcAft>
                <a:spcPts val="0"/>
              </a:spcAft>
              <a:defRPr/>
            </a:pPr>
            <a:r>
              <a:rPr lang="de-DE" sz="1350" b="1" dirty="0">
                <a:solidFill>
                  <a:srgbClr val="FF0000"/>
                </a:solidFill>
                <a:latin typeface="Calibri" pitchFamily="34" charset="0"/>
              </a:rPr>
              <a:t>2004</a:t>
            </a:r>
          </a:p>
          <a:p>
            <a:pPr algn="ctr">
              <a:spcBef>
                <a:spcPts val="0"/>
              </a:spcBef>
              <a:spcAft>
                <a:spcPts val="0"/>
              </a:spcAft>
              <a:defRPr/>
            </a:pPr>
            <a:r>
              <a:rPr lang="de-DE" sz="1350" b="1" dirty="0">
                <a:solidFill>
                  <a:srgbClr val="FF0000"/>
                </a:solidFill>
                <a:latin typeface="Calibri" pitchFamily="34" charset="0"/>
              </a:rPr>
              <a:t>↓</a:t>
            </a:r>
          </a:p>
        </p:txBody>
      </p:sp>
      <p:sp>
        <p:nvSpPr>
          <p:cNvPr id="50189" name="Text Box 10"/>
          <p:cNvSpPr txBox="1">
            <a:spLocks noChangeArrowheads="1"/>
          </p:cNvSpPr>
          <p:nvPr/>
        </p:nvSpPr>
        <p:spPr bwMode="auto">
          <a:xfrm>
            <a:off x="6075363" y="3171825"/>
            <a:ext cx="1873250" cy="1092200"/>
          </a:xfrm>
          <a:prstGeom prst="rect">
            <a:avLst/>
          </a:prstGeom>
          <a:noFill/>
          <a:ln w="9525">
            <a:noFill/>
            <a:miter lim="800000"/>
            <a:headEnd/>
            <a:tailEnd/>
          </a:ln>
        </p:spPr>
        <p:txBody>
          <a:bodyPr>
            <a:spAutoFit/>
          </a:bodyPr>
          <a:lstStyle/>
          <a:p>
            <a:pPr algn="ctr"/>
            <a:r>
              <a:rPr lang="de-DE" sz="1300" b="1">
                <a:solidFill>
                  <a:srgbClr val="FF0000"/>
                </a:solidFill>
                <a:latin typeface="Calibri" pitchFamily="34" charset="0"/>
              </a:rPr>
              <a:t>Urteil EGMR (noch nicht rechtskräftig)</a:t>
            </a:r>
          </a:p>
          <a:p>
            <a:pPr algn="ctr"/>
            <a:r>
              <a:rPr lang="de-DE" sz="1300" b="1">
                <a:solidFill>
                  <a:srgbClr val="FF0000"/>
                </a:solidFill>
                <a:latin typeface="Calibri" pitchFamily="34" charset="0"/>
              </a:rPr>
              <a:t>=</a:t>
            </a:r>
          </a:p>
          <a:p>
            <a:pPr algn="ctr"/>
            <a:r>
              <a:rPr lang="de-DE" sz="1300" b="1">
                <a:solidFill>
                  <a:srgbClr val="FF0000"/>
                </a:solidFill>
                <a:latin typeface="Calibri" pitchFamily="34" charset="0"/>
              </a:rPr>
              <a:t>Rückwirkung verstößt gegen Art. 5 I a EMRK</a:t>
            </a:r>
          </a:p>
        </p:txBody>
      </p:sp>
      <p:sp>
        <p:nvSpPr>
          <p:cNvPr id="50190" name="Text Box 10"/>
          <p:cNvSpPr txBox="1">
            <a:spLocks noChangeArrowheads="1"/>
          </p:cNvSpPr>
          <p:nvPr/>
        </p:nvSpPr>
        <p:spPr bwMode="auto">
          <a:xfrm>
            <a:off x="1187450" y="3163888"/>
            <a:ext cx="2016125" cy="1282700"/>
          </a:xfrm>
          <a:prstGeom prst="rect">
            <a:avLst/>
          </a:prstGeom>
          <a:noFill/>
          <a:ln w="9525">
            <a:noFill/>
            <a:miter lim="800000"/>
            <a:headEnd/>
            <a:tailEnd/>
          </a:ln>
        </p:spPr>
        <p:txBody>
          <a:bodyPr>
            <a:spAutoFit/>
          </a:bodyPr>
          <a:lstStyle/>
          <a:p>
            <a:pPr algn="ctr"/>
            <a:r>
              <a:rPr lang="de-DE" sz="1300" b="1">
                <a:solidFill>
                  <a:srgbClr val="FF0000"/>
                </a:solidFill>
                <a:latin typeface="Calibri" pitchFamily="34" charset="0"/>
              </a:rPr>
              <a:t>Einführung der nSV</a:t>
            </a:r>
          </a:p>
          <a:p>
            <a:pPr algn="ctr"/>
            <a:r>
              <a:rPr lang="de-DE" sz="1300" b="1">
                <a:solidFill>
                  <a:srgbClr val="FF0000"/>
                </a:solidFill>
                <a:latin typeface="Calibri" pitchFamily="34" charset="0"/>
              </a:rPr>
              <a:t>+</a:t>
            </a:r>
          </a:p>
          <a:p>
            <a:pPr algn="ctr"/>
            <a:r>
              <a:rPr lang="de-DE" sz="1300" b="1">
                <a:solidFill>
                  <a:srgbClr val="FF0000"/>
                </a:solidFill>
                <a:latin typeface="Calibri" pitchFamily="34" charset="0"/>
              </a:rPr>
              <a:t>BVerfG-E</a:t>
            </a:r>
          </a:p>
          <a:p>
            <a:pPr algn="ctr"/>
            <a:r>
              <a:rPr lang="de-DE" sz="1300" b="1">
                <a:solidFill>
                  <a:srgbClr val="FF0000"/>
                </a:solidFill>
                <a:latin typeface="Calibri" pitchFamily="34" charset="0"/>
              </a:rPr>
              <a:t>rückwirkende Einführung des § 66b StGB </a:t>
            </a:r>
          </a:p>
          <a:p>
            <a:pPr algn="ctr"/>
            <a:r>
              <a:rPr lang="de-DE" sz="1300" b="1">
                <a:solidFill>
                  <a:srgbClr val="FF0000"/>
                </a:solidFill>
                <a:latin typeface="Calibri" pitchFamily="34" charset="0"/>
              </a:rPr>
              <a:t>mit GG vereinbar</a:t>
            </a:r>
          </a:p>
        </p:txBody>
      </p:sp>
      <p:sp>
        <p:nvSpPr>
          <p:cNvPr id="22" name="Text Box 10"/>
          <p:cNvSpPr txBox="1">
            <a:spLocks noChangeArrowheads="1"/>
          </p:cNvSpPr>
          <p:nvPr/>
        </p:nvSpPr>
        <p:spPr bwMode="auto">
          <a:xfrm>
            <a:off x="6715125" y="2781300"/>
            <a:ext cx="714375" cy="508000"/>
          </a:xfrm>
          <a:prstGeom prst="rect">
            <a:avLst/>
          </a:prstGeom>
          <a:noFill/>
          <a:ln w="9525">
            <a:noFill/>
            <a:miter lim="800000"/>
            <a:headEnd/>
            <a:tailEnd/>
          </a:ln>
          <a:effectLst/>
        </p:spPr>
        <p:txBody>
          <a:bodyPr>
            <a:spAutoFit/>
          </a:bodyPr>
          <a:lstStyle/>
          <a:p>
            <a:pPr algn="ctr">
              <a:spcBef>
                <a:spcPts val="0"/>
              </a:spcBef>
              <a:spcAft>
                <a:spcPts val="0"/>
              </a:spcAft>
              <a:defRPr/>
            </a:pPr>
            <a:r>
              <a:rPr lang="de-DE" sz="1350" b="1" dirty="0">
                <a:solidFill>
                  <a:srgbClr val="FF0000"/>
                </a:solidFill>
                <a:latin typeface="Calibri" pitchFamily="34" charset="0"/>
              </a:rPr>
              <a:t>1/2011</a:t>
            </a:r>
          </a:p>
          <a:p>
            <a:pPr algn="ctr">
              <a:spcBef>
                <a:spcPts val="0"/>
              </a:spcBef>
              <a:spcAft>
                <a:spcPts val="0"/>
              </a:spcAft>
              <a:defRPr/>
            </a:pPr>
            <a:r>
              <a:rPr lang="de-DE" sz="1350" b="1" dirty="0">
                <a:solidFill>
                  <a:srgbClr val="FF0000"/>
                </a:solidFill>
                <a:latin typeface="Calibri" pitchFamily="34" charset="0"/>
              </a:rPr>
              <a:t>↓</a:t>
            </a:r>
          </a:p>
        </p:txBody>
      </p:sp>
      <p:sp>
        <p:nvSpPr>
          <p:cNvPr id="17" name="TextBox 16"/>
          <p:cNvSpPr txBox="1"/>
          <p:nvPr/>
        </p:nvSpPr>
        <p:spPr>
          <a:xfrm>
            <a:off x="7637463" y="4216400"/>
            <a:ext cx="395287" cy="292100"/>
          </a:xfrm>
          <a:prstGeom prst="rect">
            <a:avLst/>
          </a:prstGeom>
          <a:noFill/>
        </p:spPr>
        <p:txBody>
          <a:bodyPr>
            <a:spAutoFit/>
          </a:bodyPr>
          <a:lstStyle/>
          <a:p>
            <a:pPr algn="ctr">
              <a:defRPr/>
            </a:pPr>
            <a:r>
              <a:rPr lang="de-DE" sz="1300" b="1" dirty="0">
                <a:latin typeface="+mn-lt"/>
              </a:rPr>
              <a:t>?</a:t>
            </a:r>
          </a:p>
        </p:txBody>
      </p:sp>
      <p:sp>
        <p:nvSpPr>
          <p:cNvPr id="18" name="TextBox 17"/>
          <p:cNvSpPr txBox="1"/>
          <p:nvPr/>
        </p:nvSpPr>
        <p:spPr>
          <a:xfrm>
            <a:off x="7308850" y="4754563"/>
            <a:ext cx="1028700" cy="292100"/>
          </a:xfrm>
          <a:prstGeom prst="rect">
            <a:avLst/>
          </a:prstGeom>
          <a:noFill/>
        </p:spPr>
        <p:txBody>
          <a:bodyPr>
            <a:spAutoFit/>
          </a:bodyPr>
          <a:lstStyle/>
          <a:p>
            <a:pPr>
              <a:defRPr/>
            </a:pPr>
            <a:r>
              <a:rPr lang="de-DE" sz="1300" b="1" dirty="0">
                <a:latin typeface="+mn-lt"/>
              </a:rPr>
              <a:t>Entlassung?</a:t>
            </a:r>
          </a:p>
        </p:txBody>
      </p:sp>
      <p:sp>
        <p:nvSpPr>
          <p:cNvPr id="16403" name="Textfeld 18"/>
          <p:cNvSpPr txBox="1">
            <a:spLocks noChangeArrowheads="1"/>
          </p:cNvSpPr>
          <p:nvPr/>
        </p:nvSpPr>
        <p:spPr bwMode="auto">
          <a:xfrm>
            <a:off x="361950" y="1628775"/>
            <a:ext cx="8424863" cy="1368425"/>
          </a:xfrm>
          <a:prstGeom prst="rect">
            <a:avLst/>
          </a:prstGeom>
          <a:noFill/>
          <a:ln w="9525">
            <a:noFill/>
            <a:miter lim="800000"/>
            <a:headEnd/>
            <a:tailEnd/>
          </a:ln>
        </p:spPr>
        <p:txBody>
          <a:bodyPr>
            <a:spAutoFit/>
          </a:bodyPr>
          <a:lstStyle/>
          <a:p>
            <a:r>
              <a:rPr lang="de-DE" sz="1400"/>
              <a:t>T wurde 2001 wegen Vergewaltigung zu fünf Jahren Freiheitsstrafe verurteilt. Die Voraussetzungen von § 66 StGB lagen nicht vor. Während des Vollzugs der Freiheitsstrafe stellt man einen Hirndefekt bei M fest, aufgrund dessen er auch nach Ende der Verbüßung der Freiheitsstrafe als gefährlich eingeschätzt wird. 2005 wird daher die nachträgliche Anordnung in der Sicherungsverwahrung nach § 66b StGB angeordnet. </a:t>
            </a:r>
          </a:p>
          <a:p>
            <a:endParaRPr lang="de-DE" sz="1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0178">
                                            <p:txEl>
                                              <p:pRg st="13" end="13"/>
                                            </p:txEl>
                                          </p:spTgt>
                                        </p:tgtEl>
                                        <p:attrNameLst>
                                          <p:attrName>style.visibility</p:attrName>
                                        </p:attrNameLst>
                                      </p:cBhvr>
                                      <p:to>
                                        <p:strVal val="visible"/>
                                      </p:to>
                                    </p:set>
                                    <p:animEffect transition="in" filter="blinds(horizontal)">
                                      <p:cBhvr>
                                        <p:cTn id="7" dur="500"/>
                                        <p:tgtEl>
                                          <p:spTgt spid="50178">
                                            <p:txEl>
                                              <p:pRg st="13" end="1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0182"/>
                                        </p:tgtEl>
                                        <p:attrNameLst>
                                          <p:attrName>style.visibility</p:attrName>
                                        </p:attrNameLst>
                                      </p:cBhvr>
                                      <p:to>
                                        <p:strVal val="visible"/>
                                      </p:to>
                                    </p:set>
                                    <p:animEffect transition="in" filter="blinds(horizontal)">
                                      <p:cBhvr>
                                        <p:cTn id="12" dur="500"/>
                                        <p:tgtEl>
                                          <p:spTgt spid="50182"/>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50183"/>
                                        </p:tgtEl>
                                        <p:attrNameLst>
                                          <p:attrName>style.visibility</p:attrName>
                                        </p:attrNameLst>
                                      </p:cBhvr>
                                      <p:to>
                                        <p:strVal val="visible"/>
                                      </p:to>
                                    </p:set>
                                    <p:animEffect transition="in" filter="blinds(horizontal)">
                                      <p:cBhvr>
                                        <p:cTn id="15" dur="500"/>
                                        <p:tgtEl>
                                          <p:spTgt spid="50183"/>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50190"/>
                                        </p:tgtEl>
                                        <p:attrNameLst>
                                          <p:attrName>style.visibility</p:attrName>
                                        </p:attrNameLst>
                                      </p:cBhvr>
                                      <p:to>
                                        <p:strVal val="visible"/>
                                      </p:to>
                                    </p:set>
                                    <p:animEffect transition="in" filter="blinds(horizontal)">
                                      <p:cBhvr>
                                        <p:cTn id="20" dur="500"/>
                                        <p:tgtEl>
                                          <p:spTgt spid="50190"/>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blinds(horizontal)">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50180"/>
                                        </p:tgtEl>
                                        <p:attrNameLst>
                                          <p:attrName>style.visibility</p:attrName>
                                        </p:attrNameLst>
                                      </p:cBhvr>
                                      <p:to>
                                        <p:strVal val="visible"/>
                                      </p:to>
                                    </p:set>
                                    <p:animEffect transition="in" filter="blinds(horizontal)">
                                      <p:cBhvr>
                                        <p:cTn id="28" dur="500"/>
                                        <p:tgtEl>
                                          <p:spTgt spid="50180"/>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50184"/>
                                        </p:tgtEl>
                                        <p:attrNameLst>
                                          <p:attrName>style.visibility</p:attrName>
                                        </p:attrNameLst>
                                      </p:cBhvr>
                                      <p:to>
                                        <p:strVal val="visible"/>
                                      </p:to>
                                    </p:set>
                                    <p:animEffect transition="in" filter="blinds(horizontal)">
                                      <p:cBhvr>
                                        <p:cTn id="31" dur="500"/>
                                        <p:tgtEl>
                                          <p:spTgt spid="50184"/>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50181"/>
                                        </p:tgtEl>
                                        <p:attrNameLst>
                                          <p:attrName>style.visibility</p:attrName>
                                        </p:attrNameLst>
                                      </p:cBhvr>
                                      <p:to>
                                        <p:strVal val="visible"/>
                                      </p:to>
                                    </p:set>
                                    <p:animEffect transition="in" filter="blinds(horizontal)">
                                      <p:cBhvr>
                                        <p:cTn id="36" dur="500"/>
                                        <p:tgtEl>
                                          <p:spTgt spid="50181"/>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50185"/>
                                        </p:tgtEl>
                                        <p:attrNameLst>
                                          <p:attrName>style.visibility</p:attrName>
                                        </p:attrNameLst>
                                      </p:cBhvr>
                                      <p:to>
                                        <p:strVal val="visible"/>
                                      </p:to>
                                    </p:set>
                                    <p:animEffect transition="in" filter="blinds(horizontal)">
                                      <p:cBhvr>
                                        <p:cTn id="39" dur="500"/>
                                        <p:tgtEl>
                                          <p:spTgt spid="50185"/>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blinds(horizontal)">
                                      <p:cBhvr>
                                        <p:cTn id="44" dur="500"/>
                                        <p:tgtEl>
                                          <p:spTgt spid="15"/>
                                        </p:tgtEl>
                                      </p:cBhvr>
                                    </p:animEffect>
                                  </p:childTnLst>
                                </p:cTn>
                              </p:par>
                              <p:par>
                                <p:cTn id="45" presetID="3"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linds(horizont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50189"/>
                                        </p:tgtEl>
                                        <p:attrNameLst>
                                          <p:attrName>style.visibility</p:attrName>
                                        </p:attrNameLst>
                                      </p:cBhvr>
                                      <p:to>
                                        <p:strVal val="visible"/>
                                      </p:to>
                                    </p:set>
                                    <p:animEffect transition="in" filter="blinds(horizontal)">
                                      <p:cBhvr>
                                        <p:cTn id="52" dur="500"/>
                                        <p:tgtEl>
                                          <p:spTgt spid="50189"/>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blinds(horizontal)">
                                      <p:cBhvr>
                                        <p:cTn id="55" dur="500"/>
                                        <p:tgtEl>
                                          <p:spTgt spid="22"/>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grpId="0" nodeType="click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blinds(horizontal)">
                                      <p:cBhvr>
                                        <p:cTn id="60" dur="500"/>
                                        <p:tgtEl>
                                          <p:spTgt spid="18"/>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blinds(horizontal)">
                                      <p:cBhvr>
                                        <p:cTn id="6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p:bldP spid="50181" grpId="0"/>
      <p:bldP spid="50182" grpId="0"/>
      <p:bldP spid="50183" grpId="0"/>
      <p:bldP spid="50184" grpId="0"/>
      <p:bldP spid="50185" grpId="0"/>
      <p:bldP spid="15" grpId="0"/>
      <p:bldP spid="16" grpId="0"/>
      <p:bldP spid="50189" grpId="0"/>
      <p:bldP spid="50190" grpId="0"/>
      <p:bldP spid="22" grpId="0"/>
      <p:bldP spid="17"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p:cNvSpPr>
          <p:nvPr>
            <p:ph type="title"/>
          </p:nvPr>
        </p:nvSpPr>
        <p:spPr>
          <a:xfrm>
            <a:off x="360363" y="1079500"/>
            <a:ext cx="8229600" cy="620713"/>
          </a:xfrm>
        </p:spPr>
        <p:txBody>
          <a:bodyPr/>
          <a:lstStyle/>
          <a:p>
            <a:pPr algn="l"/>
            <a:r>
              <a:rPr lang="de-DE" sz="2000" b="1" smtClean="0">
                <a:solidFill>
                  <a:srgbClr val="6666FF"/>
                </a:solidFill>
              </a:rPr>
              <a:t>6. Ne bis in idem</a:t>
            </a:r>
            <a:r>
              <a:rPr lang="de-DE" sz="2400" b="1" smtClean="0">
                <a:solidFill>
                  <a:srgbClr val="6666FF"/>
                </a:solidFill>
              </a:rPr>
              <a:t/>
            </a:r>
            <a:br>
              <a:rPr lang="de-DE" sz="2400" b="1" smtClean="0">
                <a:solidFill>
                  <a:srgbClr val="6666FF"/>
                </a:solidFill>
              </a:rPr>
            </a:br>
            <a:endParaRPr lang="de-DE" sz="2000" b="1" smtClean="0"/>
          </a:p>
        </p:txBody>
      </p:sp>
      <p:graphicFrame>
        <p:nvGraphicFramePr>
          <p:cNvPr id="68685" name="Group 77"/>
          <p:cNvGraphicFramePr>
            <a:graphicFrameLocks noGrp="1"/>
          </p:cNvGraphicFramePr>
          <p:nvPr>
            <p:ph idx="1"/>
          </p:nvPr>
        </p:nvGraphicFramePr>
        <p:xfrm>
          <a:off x="468313" y="2189163"/>
          <a:ext cx="8229600" cy="4480596"/>
        </p:xfrm>
        <a:graphic>
          <a:graphicData uri="http://schemas.openxmlformats.org/drawingml/2006/table">
            <a:tbl>
              <a:tblPr/>
              <a:tblGrid>
                <a:gridCol w="4114800"/>
                <a:gridCol w="4114800"/>
              </a:tblGrid>
              <a:tr h="31918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de-DE" sz="1600" b="1" i="0" u="none" strike="noStrike" cap="none" normalizeH="0" baseline="0" dirty="0" smtClean="0">
                          <a:ln>
                            <a:noFill/>
                          </a:ln>
                          <a:solidFill>
                            <a:schemeClr val="tx1"/>
                          </a:solidFill>
                          <a:effectLst/>
                          <a:latin typeface="Calibri" pitchFamily="34" charset="0"/>
                        </a:rPr>
                        <a:t>§ 66 StGB</a:t>
                      </a:r>
                      <a:endParaRPr kumimoji="0" lang="de-DE" sz="1600" b="0" i="0" u="none" strike="noStrike" cap="none" normalizeH="0" baseline="0" dirty="0" smtClean="0">
                        <a:ln>
                          <a:noFill/>
                        </a:ln>
                        <a:solidFill>
                          <a:schemeClr val="tx1"/>
                        </a:solidFill>
                        <a:effectLst/>
                        <a:latin typeface="Calibri" pitchFamily="34" charset="0"/>
                      </a:endParaRPr>
                    </a:p>
                  </a:txBody>
                  <a:tcPr horzOverflow="overflow">
                    <a:lnL cap="flat">
                      <a:noFill/>
                    </a:lnL>
                    <a:lnR w="19050" cap="flat" cmpd="sng" algn="ctr">
                      <a:solidFill>
                        <a:schemeClr val="tx1"/>
                      </a:solidFill>
                      <a:prstDash val="solid"/>
                      <a:round/>
                      <a:headEnd type="none" w="med" len="med"/>
                      <a:tailEnd type="none" w="med" len="med"/>
                    </a:lnR>
                    <a:lnT cap="fla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de-DE" sz="1600" b="1" i="0" u="none" strike="noStrike" cap="none" normalizeH="0" baseline="0" dirty="0" smtClean="0">
                          <a:ln>
                            <a:noFill/>
                          </a:ln>
                          <a:solidFill>
                            <a:schemeClr val="tx1"/>
                          </a:solidFill>
                          <a:effectLst/>
                          <a:latin typeface="Calibri" pitchFamily="34" charset="0"/>
                        </a:rPr>
                        <a:t>§§ 66a, 66b StGB</a:t>
                      </a:r>
                      <a:endParaRPr kumimoji="0" lang="de-DE" sz="1600" b="0" i="0" u="none" strike="noStrike" cap="none" normalizeH="0" baseline="0" dirty="0" smtClean="0">
                        <a:ln>
                          <a:noFill/>
                        </a:ln>
                        <a:solidFill>
                          <a:schemeClr val="tx1"/>
                        </a:solidFill>
                        <a:effectLst/>
                        <a:latin typeface="Calibri" pitchFamily="34" charset="0"/>
                      </a:endParaRPr>
                    </a:p>
                  </a:txBody>
                  <a:tcPr horzOverflow="overflow">
                    <a:lnL w="19050" cap="flat" cmpd="sng" algn="ctr">
                      <a:solidFill>
                        <a:schemeClr val="tx1"/>
                      </a:solidFill>
                      <a:prstDash val="solid"/>
                      <a:round/>
                      <a:headEnd type="none" w="med" len="med"/>
                      <a:tailEnd type="none" w="med" len="med"/>
                    </a:lnL>
                    <a:lnR cap="flat">
                      <a:noFill/>
                    </a:lnR>
                    <a:lnT cap="flat">
                      <a:noFill/>
                    </a:lnT>
                    <a:lnB w="19050" cap="flat" cmpd="sng" algn="ctr">
                      <a:solidFill>
                        <a:schemeClr val="tx1"/>
                      </a:solidFill>
                      <a:prstDash val="solid"/>
                      <a:round/>
                      <a:headEnd type="none" w="med" len="med"/>
                      <a:tailEnd type="none" w="med" len="med"/>
                    </a:lnB>
                    <a:lnTlToBr>
                      <a:noFill/>
                    </a:lnTlToBr>
                    <a:lnBlToTr>
                      <a:noFill/>
                    </a:lnBlToTr>
                    <a:noFill/>
                  </a:tcPr>
                </a:tc>
              </a:tr>
              <a:tr h="4145316">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de-DE" sz="1600" b="0" i="0" u="none" strike="noStrike" cap="none" normalizeH="0" baseline="0" dirty="0" smtClean="0">
                        <a:ln>
                          <a:noFill/>
                        </a:ln>
                        <a:solidFill>
                          <a:schemeClr val="tx1"/>
                        </a:solidFill>
                        <a:effectLst/>
                        <a:latin typeface="Calibri" pitchFamily="34" charset="0"/>
                      </a:endParaRPr>
                    </a:p>
                    <a:p>
                      <a:pPr marL="0" marR="0" lvl="0" indent="0" algn="l" defTabSz="914400" rtl="0" eaLnBrk="0" fontAlgn="base" latinLnBrk="0" hangingPunct="0">
                        <a:lnSpc>
                          <a:spcPct val="100000"/>
                        </a:lnSpc>
                        <a:spcBef>
                          <a:spcPct val="20000"/>
                        </a:spcBef>
                        <a:spcAft>
                          <a:spcPct val="0"/>
                        </a:spcAft>
                        <a:buClrTx/>
                        <a:buSzTx/>
                        <a:buFont typeface="Arial" charset="0"/>
                        <a:buNone/>
                        <a:tabLst/>
                      </a:pPr>
                      <a:endParaRPr kumimoji="0" lang="de-DE" sz="1600" b="0" i="0" u="none" strike="noStrike" cap="none" normalizeH="0" baseline="0" dirty="0" smtClean="0">
                        <a:ln>
                          <a:noFill/>
                        </a:ln>
                        <a:solidFill>
                          <a:schemeClr val="tx1"/>
                        </a:solidFill>
                        <a:effectLst/>
                        <a:latin typeface="Calibri" pitchFamily="34" charset="0"/>
                      </a:endParaRPr>
                    </a:p>
                  </a:txBody>
                  <a:tcPr horzOverflow="overflow">
                    <a:lnL cap="flat">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de-DE" sz="1600" b="1" i="0" u="none" strike="noStrike" cap="none" normalizeH="0" baseline="0" dirty="0" smtClean="0">
                        <a:ln>
                          <a:noFill/>
                        </a:ln>
                        <a:solidFill>
                          <a:schemeClr val="tx1"/>
                        </a:solidFill>
                        <a:effectLst/>
                        <a:latin typeface="Calibri" pitchFamily="34" charset="0"/>
                      </a:endParaRPr>
                    </a:p>
                  </a:txBody>
                  <a:tcPr horzOverflow="overflow">
                    <a:lnL w="19050" cap="flat" cmpd="sng" algn="ctr">
                      <a:solidFill>
                        <a:schemeClr val="tx1"/>
                      </a:solidFill>
                      <a:prstDash val="solid"/>
                      <a:round/>
                      <a:headEnd type="none" w="med" len="med"/>
                      <a:tailEnd type="none" w="med" len="med"/>
                    </a:lnL>
                    <a:lnR cap="flat">
                      <a:noFill/>
                    </a:lnR>
                    <a:lnT w="19050" cap="flat" cmpd="sng" algn="ctr">
                      <a:solidFill>
                        <a:schemeClr val="tx1"/>
                      </a:solidFill>
                      <a:prstDash val="solid"/>
                      <a:round/>
                      <a:headEnd type="none" w="med" len="med"/>
                      <a:tailEnd type="none" w="med" len="med"/>
                    </a:lnT>
                    <a:lnB cap="flat">
                      <a:noFill/>
                    </a:lnB>
                    <a:lnTlToBr>
                      <a:noFill/>
                    </a:lnTlToBr>
                    <a:lnBlToTr>
                      <a:noFill/>
                    </a:lnBlToTr>
                    <a:noFill/>
                  </a:tcPr>
                </a:tc>
              </a:tr>
            </a:tbl>
          </a:graphicData>
        </a:graphic>
      </p:graphicFrame>
      <p:sp>
        <p:nvSpPr>
          <p:cNvPr id="68686" name="Text Box 78"/>
          <p:cNvSpPr txBox="1">
            <a:spLocks noChangeArrowheads="1"/>
          </p:cNvSpPr>
          <p:nvPr/>
        </p:nvSpPr>
        <p:spPr bwMode="auto">
          <a:xfrm>
            <a:off x="468313" y="2492375"/>
            <a:ext cx="4032250" cy="1400175"/>
          </a:xfrm>
          <a:prstGeom prst="rect">
            <a:avLst/>
          </a:prstGeom>
          <a:noFill/>
          <a:ln w="9525">
            <a:noFill/>
            <a:miter lim="800000"/>
            <a:headEnd/>
            <a:tailEnd/>
          </a:ln>
        </p:spPr>
        <p:txBody>
          <a:bodyPr>
            <a:spAutoFit/>
          </a:bodyPr>
          <a:lstStyle/>
          <a:p>
            <a:r>
              <a:rPr lang="de-DE" sz="1600">
                <a:latin typeface="Calibri" pitchFamily="34" charset="0"/>
              </a:rPr>
              <a:t>BVerfG:</a:t>
            </a:r>
          </a:p>
          <a:p>
            <a:endParaRPr lang="de-DE" sz="1600">
              <a:latin typeface="Calibri" pitchFamily="34" charset="0"/>
            </a:endParaRPr>
          </a:p>
          <a:p>
            <a:r>
              <a:rPr lang="de-DE" sz="1600">
                <a:latin typeface="Calibri" pitchFamily="34" charset="0"/>
              </a:rPr>
              <a:t>Verstoß (-), da SV im Urteil neben der Freiheitsstrafe verhängt wird</a:t>
            </a:r>
          </a:p>
          <a:p>
            <a:pPr>
              <a:spcBef>
                <a:spcPct val="20000"/>
              </a:spcBef>
              <a:buFont typeface="Arial" charset="0"/>
              <a:buNone/>
            </a:pPr>
            <a:endParaRPr lang="de-DE">
              <a:latin typeface="Calibri" pitchFamily="34" charset="0"/>
            </a:endParaRPr>
          </a:p>
        </p:txBody>
      </p:sp>
      <p:sp>
        <p:nvSpPr>
          <p:cNvPr id="17419" name="Text Box 79"/>
          <p:cNvSpPr txBox="1">
            <a:spLocks noChangeArrowheads="1"/>
          </p:cNvSpPr>
          <p:nvPr/>
        </p:nvSpPr>
        <p:spPr bwMode="auto">
          <a:xfrm>
            <a:off x="4572000" y="2276475"/>
            <a:ext cx="2952750" cy="366713"/>
          </a:xfrm>
          <a:prstGeom prst="rect">
            <a:avLst/>
          </a:prstGeom>
          <a:noFill/>
          <a:ln w="9525">
            <a:noFill/>
            <a:miter lim="800000"/>
            <a:headEnd/>
            <a:tailEnd/>
          </a:ln>
        </p:spPr>
        <p:txBody>
          <a:bodyPr>
            <a:spAutoFit/>
          </a:bodyPr>
          <a:lstStyle/>
          <a:p>
            <a:pPr>
              <a:spcBef>
                <a:spcPct val="50000"/>
              </a:spcBef>
            </a:pPr>
            <a:endParaRPr lang="en-US"/>
          </a:p>
        </p:txBody>
      </p:sp>
      <p:sp>
        <p:nvSpPr>
          <p:cNvPr id="68688" name="Text Box 80"/>
          <p:cNvSpPr txBox="1">
            <a:spLocks noChangeArrowheads="1"/>
          </p:cNvSpPr>
          <p:nvPr/>
        </p:nvSpPr>
        <p:spPr bwMode="auto">
          <a:xfrm>
            <a:off x="4572000" y="2492375"/>
            <a:ext cx="4464050" cy="4032250"/>
          </a:xfrm>
          <a:prstGeom prst="rect">
            <a:avLst/>
          </a:prstGeom>
          <a:noFill/>
          <a:ln w="9525">
            <a:noFill/>
            <a:miter lim="800000"/>
            <a:headEnd/>
            <a:tailEnd/>
          </a:ln>
        </p:spPr>
        <p:txBody>
          <a:bodyPr>
            <a:spAutoFit/>
          </a:bodyPr>
          <a:lstStyle/>
          <a:p>
            <a:r>
              <a:rPr lang="de-DE" sz="1600">
                <a:latin typeface="Calibri" pitchFamily="34" charset="0"/>
              </a:rPr>
              <a:t>BVerfG prüfte nur Verstoß gegen Rückwirkungsverbot:  </a:t>
            </a:r>
          </a:p>
          <a:p>
            <a:endParaRPr lang="de-DE" sz="1600">
              <a:latin typeface="Calibri" pitchFamily="34" charset="0"/>
            </a:endParaRPr>
          </a:p>
          <a:p>
            <a:r>
              <a:rPr lang="de-DE" sz="1600">
                <a:latin typeface="Calibri" pitchFamily="34" charset="0"/>
              </a:rPr>
              <a:t>Maßregeln haben keinen Strafcharakter</a:t>
            </a:r>
          </a:p>
          <a:p>
            <a:r>
              <a:rPr lang="de-DE" sz="1600" b="1">
                <a:latin typeface="Calibri" pitchFamily="34" charset="0"/>
              </a:rPr>
              <a:t>→</a:t>
            </a:r>
            <a:r>
              <a:rPr lang="de-DE" sz="1600">
                <a:latin typeface="Calibri" pitchFamily="34" charset="0"/>
              </a:rPr>
              <a:t> Verstoß nach BVerfG wohl (-)</a:t>
            </a:r>
          </a:p>
          <a:p>
            <a:endParaRPr lang="de-DE" sz="1600">
              <a:latin typeface="Calibri" pitchFamily="34" charset="0"/>
            </a:endParaRPr>
          </a:p>
          <a:p>
            <a:r>
              <a:rPr lang="de-DE" sz="1600" u="sng">
                <a:latin typeface="Calibri" pitchFamily="34" charset="0"/>
              </a:rPr>
              <a:t>Aber</a:t>
            </a:r>
            <a:endParaRPr lang="de-DE" sz="1600">
              <a:latin typeface="Calibri" pitchFamily="34" charset="0"/>
            </a:endParaRPr>
          </a:p>
          <a:p>
            <a:r>
              <a:rPr lang="de-DE" sz="1600">
                <a:latin typeface="Calibri" pitchFamily="34" charset="0"/>
              </a:rPr>
              <a:t>Bei der Gefährlichkeitsprognose geht es </a:t>
            </a:r>
            <a:r>
              <a:rPr lang="de-DE" sz="1600" b="1">
                <a:latin typeface="Calibri" pitchFamily="34" charset="0"/>
              </a:rPr>
              <a:t>jedenfalls auch</a:t>
            </a:r>
            <a:r>
              <a:rPr lang="de-DE" sz="1600">
                <a:latin typeface="Calibri" pitchFamily="34" charset="0"/>
              </a:rPr>
              <a:t> um eine </a:t>
            </a:r>
            <a:r>
              <a:rPr lang="de-DE" sz="1600" b="1">
                <a:latin typeface="Calibri" pitchFamily="34" charset="0"/>
              </a:rPr>
              <a:t>neue Bewertung </a:t>
            </a:r>
            <a:r>
              <a:rPr lang="de-DE" sz="1600">
                <a:latin typeface="Calibri" pitchFamily="34" charset="0"/>
              </a:rPr>
              <a:t>der Anlasstat</a:t>
            </a:r>
          </a:p>
          <a:p>
            <a:endParaRPr lang="de-DE" sz="1600">
              <a:latin typeface="Calibri" pitchFamily="34" charset="0"/>
            </a:endParaRPr>
          </a:p>
          <a:p>
            <a:pPr>
              <a:buFont typeface="Wingdings" pitchFamily="2" charset="2"/>
              <a:buChar char="Ø"/>
            </a:pPr>
            <a:r>
              <a:rPr lang="de-DE" sz="1600">
                <a:latin typeface="Calibri" pitchFamily="34" charset="0"/>
              </a:rPr>
              <a:t> unproblematisch bei § 66a StGB, da „gestrecktes Verfahren“</a:t>
            </a:r>
          </a:p>
          <a:p>
            <a:endParaRPr lang="de-DE" sz="1600">
              <a:latin typeface="Calibri" pitchFamily="34" charset="0"/>
            </a:endParaRPr>
          </a:p>
          <a:p>
            <a:pPr>
              <a:buFont typeface="Wingdings" pitchFamily="2" charset="2"/>
              <a:buChar char="Ø"/>
            </a:pPr>
            <a:r>
              <a:rPr lang="de-DE" sz="1600">
                <a:latin typeface="Calibri" pitchFamily="34" charset="0"/>
              </a:rPr>
              <a:t> § 66b StGB nur mit ne bis in idem vereinbar,  wenn Gefährlichkeit auf „neuen Tatsachen“ beruht, auf Grund derer die nSV verhängt wird</a:t>
            </a:r>
          </a:p>
        </p:txBody>
      </p:sp>
      <p:sp>
        <p:nvSpPr>
          <p:cNvPr id="17421" name="Rechteck 6"/>
          <p:cNvSpPr>
            <a:spLocks noChangeArrowheads="1"/>
          </p:cNvSpPr>
          <p:nvPr/>
        </p:nvSpPr>
        <p:spPr bwMode="auto">
          <a:xfrm>
            <a:off x="395288" y="1125538"/>
            <a:ext cx="8353425" cy="1076325"/>
          </a:xfrm>
          <a:prstGeom prst="rect">
            <a:avLst/>
          </a:prstGeom>
          <a:noFill/>
          <a:ln w="9525">
            <a:noFill/>
            <a:miter lim="800000"/>
            <a:headEnd/>
            <a:tailEnd/>
          </a:ln>
        </p:spPr>
        <p:txBody>
          <a:bodyPr>
            <a:spAutoFit/>
          </a:bodyPr>
          <a:lstStyle/>
          <a:p>
            <a:r>
              <a:rPr lang="de-DE" sz="1600" b="1">
                <a:solidFill>
                  <a:srgbClr val="6666FF"/>
                </a:solidFill>
              </a:rPr>
              <a:t/>
            </a:r>
            <a:br>
              <a:rPr lang="de-DE" sz="1600" b="1">
                <a:solidFill>
                  <a:srgbClr val="6666FF"/>
                </a:solidFill>
              </a:rPr>
            </a:br>
            <a:r>
              <a:rPr lang="de-DE" sz="1600"/>
              <a:t>Verbietet ein zweites Verfahren mit einer möglichen strafrechtlichen Reaktion </a:t>
            </a:r>
            <a:r>
              <a:rPr lang="de-DE" sz="1600" b="1"/>
              <a:t>(Doppelbestrafungsverbot)</a:t>
            </a:r>
            <a:br>
              <a:rPr lang="de-DE" sz="1600" b="1"/>
            </a:br>
            <a:endParaRPr lang="de-DE"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8686"/>
                                        </p:tgtEl>
                                        <p:attrNameLst>
                                          <p:attrName>style.visibility</p:attrName>
                                        </p:attrNameLst>
                                      </p:cBhvr>
                                      <p:to>
                                        <p:strVal val="visible"/>
                                      </p:to>
                                    </p:set>
                                    <p:anim calcmode="lin" valueType="num">
                                      <p:cBhvr additive="base">
                                        <p:cTn id="7" dur="500" fill="hold"/>
                                        <p:tgtEl>
                                          <p:spTgt spid="68686"/>
                                        </p:tgtEl>
                                        <p:attrNameLst>
                                          <p:attrName>ppt_x</p:attrName>
                                        </p:attrNameLst>
                                      </p:cBhvr>
                                      <p:tavLst>
                                        <p:tav tm="0">
                                          <p:val>
                                            <p:strVal val="0-#ppt_w/2"/>
                                          </p:val>
                                        </p:tav>
                                        <p:tav tm="100000">
                                          <p:val>
                                            <p:strVal val="#ppt_x"/>
                                          </p:val>
                                        </p:tav>
                                      </p:tavLst>
                                    </p:anim>
                                    <p:anim calcmode="lin" valueType="num">
                                      <p:cBhvr additive="base">
                                        <p:cTn id="8" dur="500" fill="hold"/>
                                        <p:tgtEl>
                                          <p:spTgt spid="6868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8688"/>
                                        </p:tgtEl>
                                        <p:attrNameLst>
                                          <p:attrName>style.visibility</p:attrName>
                                        </p:attrNameLst>
                                      </p:cBhvr>
                                      <p:to>
                                        <p:strVal val="visible"/>
                                      </p:to>
                                    </p:set>
                                    <p:anim calcmode="lin" valueType="num">
                                      <p:cBhvr additive="base">
                                        <p:cTn id="13" dur="500" fill="hold"/>
                                        <p:tgtEl>
                                          <p:spTgt spid="68688"/>
                                        </p:tgtEl>
                                        <p:attrNameLst>
                                          <p:attrName>ppt_x</p:attrName>
                                        </p:attrNameLst>
                                      </p:cBhvr>
                                      <p:tavLst>
                                        <p:tav tm="0">
                                          <p:val>
                                            <p:strVal val="1+#ppt_w/2"/>
                                          </p:val>
                                        </p:tav>
                                        <p:tav tm="100000">
                                          <p:val>
                                            <p:strVal val="#ppt_x"/>
                                          </p:val>
                                        </p:tav>
                                      </p:tavLst>
                                    </p:anim>
                                    <p:anim calcmode="lin" valueType="num">
                                      <p:cBhvr additive="base">
                                        <p:cTn id="14" dur="500" fill="hold"/>
                                        <p:tgtEl>
                                          <p:spTgt spid="686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86" grpId="0"/>
      <p:bldP spid="6868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idx="4294967295"/>
          </p:nvPr>
        </p:nvSpPr>
        <p:spPr>
          <a:xfrm>
            <a:off x="360363" y="1079500"/>
            <a:ext cx="8301037" cy="649288"/>
          </a:xfrm>
        </p:spPr>
        <p:txBody>
          <a:bodyPr/>
          <a:lstStyle/>
          <a:p>
            <a:pPr algn="l" eaLnBrk="1" hangingPunct="1"/>
            <a:r>
              <a:rPr lang="de-DE" sz="2100" dirty="0" smtClean="0">
                <a:solidFill>
                  <a:srgbClr val="0070C0"/>
                </a:solidFill>
              </a:rPr>
              <a:t/>
            </a:r>
            <a:br>
              <a:rPr lang="de-DE" sz="2100" dirty="0" smtClean="0">
                <a:solidFill>
                  <a:srgbClr val="0070C0"/>
                </a:solidFill>
              </a:rPr>
            </a:br>
            <a:r>
              <a:rPr lang="de-DE" sz="2000" b="1" dirty="0" smtClean="0">
                <a:solidFill>
                  <a:srgbClr val="6666FF"/>
                </a:solidFill>
              </a:rPr>
              <a:t>7. Das Urteil des EGMR und seine Folgen</a:t>
            </a:r>
            <a:r>
              <a:rPr lang="de-DE" sz="2400" b="1" dirty="0" smtClean="0">
                <a:solidFill>
                  <a:srgbClr val="6666FF"/>
                </a:solidFill>
              </a:rPr>
              <a:t/>
            </a:r>
            <a:br>
              <a:rPr lang="de-DE" sz="2400" b="1" dirty="0" smtClean="0">
                <a:solidFill>
                  <a:srgbClr val="6666FF"/>
                </a:solidFill>
              </a:rPr>
            </a:br>
            <a:r>
              <a:rPr lang="de-DE" sz="1800" b="1" dirty="0" smtClean="0">
                <a:solidFill>
                  <a:srgbClr val="6666FF"/>
                </a:solidFill>
              </a:rPr>
              <a:t>a) Das Urteil des EGMR </a:t>
            </a:r>
            <a:r>
              <a:rPr lang="de-DE" sz="1800" dirty="0" smtClean="0">
                <a:solidFill>
                  <a:srgbClr val="6666FF"/>
                </a:solidFill>
              </a:rPr>
              <a:t/>
            </a:r>
            <a:br>
              <a:rPr lang="de-DE" sz="1800" dirty="0" smtClean="0">
                <a:solidFill>
                  <a:srgbClr val="6666FF"/>
                </a:solidFill>
              </a:rPr>
            </a:br>
            <a:endParaRPr lang="de-DE" sz="1800" dirty="0" smtClean="0">
              <a:solidFill>
                <a:srgbClr val="6666FF"/>
              </a:solidFill>
            </a:endParaRPr>
          </a:p>
        </p:txBody>
      </p:sp>
      <p:sp>
        <p:nvSpPr>
          <p:cNvPr id="18435" name="Content Placeholder 2"/>
          <p:cNvSpPr>
            <a:spLocks noGrp="1"/>
          </p:cNvSpPr>
          <p:nvPr>
            <p:ph idx="4294967295"/>
          </p:nvPr>
        </p:nvSpPr>
        <p:spPr>
          <a:xfrm>
            <a:off x="612775" y="1698625"/>
            <a:ext cx="8351838" cy="3671888"/>
          </a:xfrm>
        </p:spPr>
        <p:txBody>
          <a:bodyPr/>
          <a:lstStyle/>
          <a:p>
            <a:pPr marL="457200" indent="-457200" eaLnBrk="1" hangingPunct="1">
              <a:lnSpc>
                <a:spcPct val="90000"/>
              </a:lnSpc>
              <a:buFont typeface="Arial" charset="0"/>
              <a:buNone/>
            </a:pPr>
            <a:endParaRPr lang="de-DE" sz="1600" smtClean="0"/>
          </a:p>
          <a:p>
            <a:pPr marL="457200" indent="-457200" eaLnBrk="1" hangingPunct="1">
              <a:lnSpc>
                <a:spcPct val="90000"/>
              </a:lnSpc>
              <a:buFont typeface="Arial" charset="0"/>
              <a:buNone/>
            </a:pPr>
            <a:r>
              <a:rPr lang="de-DE" sz="1600" u="sng" smtClean="0"/>
              <a:t>Urt. v. 17. 12. 2009 - rechtskräftig seit 10.5.2010 – application no. 19359/04</a:t>
            </a:r>
            <a:endParaRPr lang="de-DE" sz="1600" b="1" u="sng" smtClean="0"/>
          </a:p>
          <a:p>
            <a:pPr marL="800100" lvl="1" indent="-342900" eaLnBrk="1" hangingPunct="1">
              <a:lnSpc>
                <a:spcPct val="90000"/>
              </a:lnSpc>
              <a:buFont typeface="Arial" charset="0"/>
              <a:buNone/>
            </a:pPr>
            <a:endParaRPr lang="de-DE" sz="1600" smtClean="0"/>
          </a:p>
          <a:p>
            <a:pPr marL="457200" indent="-457200" eaLnBrk="1" hangingPunct="1">
              <a:lnSpc>
                <a:spcPct val="90000"/>
              </a:lnSpc>
              <a:buFont typeface="Arial" charset="0"/>
              <a:buNone/>
            </a:pPr>
            <a:r>
              <a:rPr lang="de-DE" sz="1600" smtClean="0"/>
              <a:t>Verstoß gegen Art. 5a I und Art. 7 EMRK durch die rückwirkende </a:t>
            </a:r>
          </a:p>
          <a:p>
            <a:pPr marL="457200" indent="-457200" eaLnBrk="1" hangingPunct="1">
              <a:lnSpc>
                <a:spcPct val="90000"/>
              </a:lnSpc>
              <a:buFont typeface="Arial" charset="0"/>
              <a:buNone/>
            </a:pPr>
            <a:r>
              <a:rPr lang="de-DE" sz="1600" smtClean="0"/>
              <a:t>Aufhebung der bis 1998 geltenden Vollstreckungshöchstfrist von zehn</a:t>
            </a:r>
          </a:p>
          <a:p>
            <a:pPr marL="457200" indent="-457200" eaLnBrk="1" hangingPunct="1">
              <a:lnSpc>
                <a:spcPct val="90000"/>
              </a:lnSpc>
              <a:buFont typeface="Arial" charset="0"/>
              <a:buNone/>
            </a:pPr>
            <a:r>
              <a:rPr lang="de-DE" sz="1600" smtClean="0"/>
              <a:t>Jahren bei erstmaliger Anordnung der Sicherungsverwahrung gem. § 66</a:t>
            </a:r>
          </a:p>
          <a:p>
            <a:pPr marL="457200" indent="-457200" eaLnBrk="1" hangingPunct="1">
              <a:lnSpc>
                <a:spcPct val="90000"/>
              </a:lnSpc>
              <a:buFont typeface="Arial" charset="0"/>
              <a:buNone/>
            </a:pPr>
            <a:r>
              <a:rPr lang="de-DE" sz="1600" smtClean="0"/>
              <a:t>StGB i.V.m. § 67 III StGB</a:t>
            </a:r>
          </a:p>
          <a:p>
            <a:pPr marL="457200" indent="-457200" eaLnBrk="1" hangingPunct="1">
              <a:lnSpc>
                <a:spcPct val="90000"/>
              </a:lnSpc>
            </a:pPr>
            <a:endParaRPr lang="de-DE" sz="1600" smtClean="0"/>
          </a:p>
          <a:p>
            <a:pPr marL="457200" indent="-457200" eaLnBrk="1" hangingPunct="1">
              <a:lnSpc>
                <a:spcPct val="90000"/>
              </a:lnSpc>
              <a:buFont typeface="Arial" charset="0"/>
              <a:buNone/>
            </a:pPr>
            <a:endParaRPr lang="de-DE" sz="1600" u="sng"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Rectangle 4"/>
          <p:cNvSpPr>
            <a:spLocks noChangeArrowheads="1"/>
          </p:cNvSpPr>
          <p:nvPr/>
        </p:nvSpPr>
        <p:spPr bwMode="auto">
          <a:xfrm>
            <a:off x="539750" y="1698625"/>
            <a:ext cx="8207375" cy="4492625"/>
          </a:xfrm>
          <a:prstGeom prst="rect">
            <a:avLst/>
          </a:prstGeom>
          <a:noFill/>
          <a:ln w="9525">
            <a:noFill/>
            <a:miter lim="800000"/>
            <a:headEnd/>
            <a:tailEnd/>
          </a:ln>
        </p:spPr>
        <p:txBody>
          <a:bodyPr>
            <a:spAutoFit/>
          </a:bodyPr>
          <a:lstStyle/>
          <a:p>
            <a:pPr eaLnBrk="0" hangingPunct="0"/>
            <a:r>
              <a:rPr lang="de-DE" sz="1600" b="1">
                <a:latin typeface="Calibri" pitchFamily="34" charset="0"/>
              </a:rPr>
              <a:t>1. Verstoß gegen Art. 5 I EGMR</a:t>
            </a:r>
          </a:p>
          <a:p>
            <a:pPr eaLnBrk="0" hangingPunct="0"/>
            <a:endParaRPr lang="de-DE" sz="800" b="1">
              <a:latin typeface="Calibri" pitchFamily="34" charset="0"/>
            </a:endParaRPr>
          </a:p>
          <a:p>
            <a:pPr eaLnBrk="0" hangingPunct="0"/>
            <a:r>
              <a:rPr lang="de-DE" sz="1600" i="1">
                <a:latin typeface="Calibri" pitchFamily="34" charset="0"/>
              </a:rPr>
              <a:t>1. Everyone has the right to liberty and security of person. No one shall be deprived of his liberty save in the following cases and in accordance with a procedure prescribed by law: </a:t>
            </a:r>
          </a:p>
          <a:p>
            <a:pPr eaLnBrk="0" hangingPunct="0"/>
            <a:endParaRPr lang="de-DE" sz="800" i="1">
              <a:latin typeface="Calibri" pitchFamily="34" charset="0"/>
            </a:endParaRPr>
          </a:p>
          <a:p>
            <a:pPr eaLnBrk="0" hangingPunct="0"/>
            <a:r>
              <a:rPr lang="de-DE" sz="1600" i="1">
                <a:latin typeface="Calibri" pitchFamily="34" charset="0"/>
              </a:rPr>
              <a:t>(a) the lawful detention of a person after conviction by a competent court </a:t>
            </a:r>
            <a:r>
              <a:rPr lang="de-DE" sz="1600">
                <a:latin typeface="Calibri" pitchFamily="34" charset="0"/>
              </a:rPr>
              <a:t>...</a:t>
            </a:r>
          </a:p>
          <a:p>
            <a:pPr eaLnBrk="0" hangingPunct="0"/>
            <a:endParaRPr lang="de-DE" sz="800" b="1">
              <a:latin typeface="Calibri" pitchFamily="34" charset="0"/>
            </a:endParaRPr>
          </a:p>
          <a:p>
            <a:pPr eaLnBrk="0" hangingPunct="0"/>
            <a:r>
              <a:rPr lang="de-DE" sz="1600">
                <a:latin typeface="Calibri" pitchFamily="34" charset="0"/>
              </a:rPr>
              <a:t>Art. 5 I EGMR:</a:t>
            </a:r>
            <a:r>
              <a:rPr lang="de-DE" sz="1600" b="1">
                <a:latin typeface="Calibri" pitchFamily="34" charset="0"/>
              </a:rPr>
              <a:t>  </a:t>
            </a:r>
            <a:r>
              <a:rPr lang="de-DE" sz="1600">
                <a:latin typeface="Calibri" pitchFamily="34" charset="0"/>
              </a:rPr>
              <a:t>erschöpfende Liste zulässiger Gründe für die Freiheitsentziehung</a:t>
            </a:r>
          </a:p>
          <a:p>
            <a:pPr eaLnBrk="0" hangingPunct="0"/>
            <a:endParaRPr lang="de-DE" sz="800" b="1">
              <a:latin typeface="Calibri" pitchFamily="34" charset="0"/>
            </a:endParaRPr>
          </a:p>
          <a:p>
            <a:pPr eaLnBrk="0" hangingPunct="0"/>
            <a:r>
              <a:rPr lang="de-DE" sz="1600">
                <a:latin typeface="Calibri" pitchFamily="34" charset="0"/>
              </a:rPr>
              <a:t>Art. 5 Ia EGMR:</a:t>
            </a:r>
            <a:r>
              <a:rPr lang="de-DE" sz="1600" b="1">
                <a:latin typeface="Calibri" pitchFamily="34" charset="0"/>
              </a:rPr>
              <a:t> </a:t>
            </a:r>
            <a:r>
              <a:rPr lang="de-DE" sz="1600">
                <a:latin typeface="Calibri" pitchFamily="34" charset="0"/>
              </a:rPr>
              <a:t>Freiheitsentziehung muss sich aus Verurteilung </a:t>
            </a:r>
            <a:r>
              <a:rPr lang="de-DE" sz="1600" b="1">
                <a:latin typeface="Calibri" pitchFamily="34" charset="0"/>
              </a:rPr>
              <a:t>ergeben</a:t>
            </a:r>
            <a:r>
              <a:rPr lang="de-DE" sz="1600">
                <a:latin typeface="Calibri" pitchFamily="34" charset="0"/>
              </a:rPr>
              <a:t> </a:t>
            </a:r>
          </a:p>
          <a:p>
            <a:pPr eaLnBrk="0" hangingPunct="0"/>
            <a:r>
              <a:rPr lang="de-DE" sz="1600">
                <a:latin typeface="Calibri" pitchFamily="34" charset="0"/>
              </a:rPr>
              <a:t>	          (hinreichender Kausalzusammenhang)</a:t>
            </a:r>
          </a:p>
          <a:p>
            <a:pPr eaLnBrk="0" hangingPunct="0"/>
            <a:endParaRPr lang="de-DE" sz="800">
              <a:latin typeface="Calibri" pitchFamily="34" charset="0"/>
            </a:endParaRPr>
          </a:p>
          <a:p>
            <a:pPr eaLnBrk="0" hangingPunct="0"/>
            <a:r>
              <a:rPr lang="de-DE" sz="1600" u="sng">
                <a:latin typeface="Calibri" pitchFamily="34" charset="0"/>
              </a:rPr>
              <a:t>Vereinbarkeit der Anordnung mit Art. 5 Ia EMRK? </a:t>
            </a:r>
          </a:p>
          <a:p>
            <a:pPr eaLnBrk="0" hangingPunct="0"/>
            <a:endParaRPr lang="de-DE" sz="800" u="sng">
              <a:latin typeface="Calibri" pitchFamily="34" charset="0"/>
            </a:endParaRPr>
          </a:p>
          <a:p>
            <a:pPr eaLnBrk="0" hangingPunct="0"/>
            <a:r>
              <a:rPr lang="de-DE" sz="1600">
                <a:latin typeface="Calibri" pitchFamily="34" charset="0"/>
              </a:rPr>
              <a:t>Die SV wird durch das erkennende Gericht im Urteil neben der Strafe angeordnet </a:t>
            </a:r>
          </a:p>
          <a:p>
            <a:pPr eaLnBrk="0" hangingPunct="0"/>
            <a:r>
              <a:rPr lang="de-DE" sz="1600" b="1">
                <a:latin typeface="Calibri" pitchFamily="34" charset="0"/>
              </a:rPr>
              <a:t>→</a:t>
            </a:r>
            <a:r>
              <a:rPr lang="de-DE" sz="1600">
                <a:latin typeface="Calibri" pitchFamily="34" charset="0"/>
              </a:rPr>
              <a:t> SV ergibt sich aus der Verurteilung </a:t>
            </a:r>
          </a:p>
          <a:p>
            <a:pPr eaLnBrk="0" hangingPunct="0"/>
            <a:endParaRPr lang="de-DE" sz="800" u="sng">
              <a:latin typeface="Calibri" pitchFamily="34" charset="0"/>
            </a:endParaRPr>
          </a:p>
          <a:p>
            <a:pPr eaLnBrk="0" hangingPunct="0"/>
            <a:r>
              <a:rPr lang="de-DE" sz="1600" u="sng">
                <a:latin typeface="Calibri" pitchFamily="34" charset="0"/>
              </a:rPr>
              <a:t>Verstoß gegen Art. 5 Ia EMRK durch rückwirkende Aufhebung der Befristung? </a:t>
            </a:r>
          </a:p>
          <a:p>
            <a:pPr eaLnBrk="0" hangingPunct="0"/>
            <a:endParaRPr lang="de-DE" sz="800" u="sng">
              <a:latin typeface="Calibri" pitchFamily="34" charset="0"/>
            </a:endParaRPr>
          </a:p>
          <a:p>
            <a:pPr eaLnBrk="0" hangingPunct="0"/>
            <a:r>
              <a:rPr lang="de-DE" sz="1600">
                <a:latin typeface="Calibri" pitchFamily="34" charset="0"/>
              </a:rPr>
              <a:t>ohne Gesetzesänderung könnte Vollstreckung der SV über zehn Jahre hinaus nicht verlängert werden </a:t>
            </a:r>
          </a:p>
          <a:p>
            <a:pPr eaLnBrk="0" hangingPunct="0"/>
            <a:r>
              <a:rPr lang="de-DE" sz="1600" b="1">
                <a:latin typeface="Calibri" pitchFamily="34" charset="0"/>
              </a:rPr>
              <a:t>→</a:t>
            </a:r>
            <a:r>
              <a:rPr lang="de-DE" sz="1600">
                <a:latin typeface="Calibri" pitchFamily="34" charset="0"/>
              </a:rPr>
              <a:t> rückwirkende Verlängerung der Unterbringung in der SV ergibt sich</a:t>
            </a:r>
            <a:r>
              <a:rPr lang="de-DE" sz="1600" b="1">
                <a:latin typeface="Calibri" pitchFamily="34" charset="0"/>
              </a:rPr>
              <a:t> nicht </a:t>
            </a:r>
            <a:r>
              <a:rPr lang="de-DE" sz="1600">
                <a:latin typeface="Calibri" pitchFamily="34" charset="0"/>
              </a:rPr>
              <a:t>aus der Verurteilung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1684">
                                            <p:txEl>
                                              <p:pRg st="2" end="2"/>
                                            </p:txEl>
                                          </p:spTgt>
                                        </p:tgtEl>
                                        <p:attrNameLst>
                                          <p:attrName>style.visibility</p:attrName>
                                        </p:attrNameLst>
                                      </p:cBhvr>
                                      <p:to>
                                        <p:strVal val="visible"/>
                                      </p:to>
                                    </p:set>
                                    <p:animEffect transition="in" filter="blinds(horizontal)">
                                      <p:cBhvr>
                                        <p:cTn id="7" dur="500"/>
                                        <p:tgtEl>
                                          <p:spTgt spid="71684">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71684">
                                            <p:txEl>
                                              <p:pRg st="4" end="4"/>
                                            </p:txEl>
                                          </p:spTgt>
                                        </p:tgtEl>
                                        <p:attrNameLst>
                                          <p:attrName>style.visibility</p:attrName>
                                        </p:attrNameLst>
                                      </p:cBhvr>
                                      <p:to>
                                        <p:strVal val="visible"/>
                                      </p:to>
                                    </p:set>
                                    <p:animEffect transition="in" filter="blinds(horizontal)">
                                      <p:cBhvr>
                                        <p:cTn id="10" dur="500"/>
                                        <p:tgtEl>
                                          <p:spTgt spid="71684">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71684">
                                            <p:txEl>
                                              <p:pRg st="6" end="6"/>
                                            </p:txEl>
                                          </p:spTgt>
                                        </p:tgtEl>
                                        <p:attrNameLst>
                                          <p:attrName>style.visibility</p:attrName>
                                        </p:attrNameLst>
                                      </p:cBhvr>
                                      <p:to>
                                        <p:strVal val="visible"/>
                                      </p:to>
                                    </p:set>
                                    <p:animEffect transition="in" filter="blinds(horizontal)">
                                      <p:cBhvr>
                                        <p:cTn id="15" dur="500"/>
                                        <p:tgtEl>
                                          <p:spTgt spid="71684">
                                            <p:txEl>
                                              <p:pRg st="6" end="6"/>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71684">
                                            <p:txEl>
                                              <p:pRg st="8" end="8"/>
                                            </p:txEl>
                                          </p:spTgt>
                                        </p:tgtEl>
                                        <p:attrNameLst>
                                          <p:attrName>style.visibility</p:attrName>
                                        </p:attrNameLst>
                                      </p:cBhvr>
                                      <p:to>
                                        <p:strVal val="visible"/>
                                      </p:to>
                                    </p:set>
                                    <p:animEffect transition="in" filter="blinds(horizontal)">
                                      <p:cBhvr>
                                        <p:cTn id="20" dur="500"/>
                                        <p:tgtEl>
                                          <p:spTgt spid="71684">
                                            <p:txEl>
                                              <p:pRg st="8" end="8"/>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71684">
                                            <p:txEl>
                                              <p:pRg st="9" end="9"/>
                                            </p:txEl>
                                          </p:spTgt>
                                        </p:tgtEl>
                                        <p:attrNameLst>
                                          <p:attrName>style.visibility</p:attrName>
                                        </p:attrNameLst>
                                      </p:cBhvr>
                                      <p:to>
                                        <p:strVal val="visible"/>
                                      </p:to>
                                    </p:set>
                                    <p:animEffect transition="in" filter="blinds(horizontal)">
                                      <p:cBhvr>
                                        <p:cTn id="23" dur="500"/>
                                        <p:tgtEl>
                                          <p:spTgt spid="71684">
                                            <p:txEl>
                                              <p:pRg st="9" end="9"/>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71684">
                                            <p:txEl>
                                              <p:pRg st="11" end="11"/>
                                            </p:txEl>
                                          </p:spTgt>
                                        </p:tgtEl>
                                        <p:attrNameLst>
                                          <p:attrName>style.visibility</p:attrName>
                                        </p:attrNameLst>
                                      </p:cBhvr>
                                      <p:to>
                                        <p:strVal val="visible"/>
                                      </p:to>
                                    </p:set>
                                    <p:animEffect transition="in" filter="blinds(horizontal)">
                                      <p:cBhvr>
                                        <p:cTn id="28" dur="500"/>
                                        <p:tgtEl>
                                          <p:spTgt spid="71684">
                                            <p:txEl>
                                              <p:pRg st="11" end="1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71684">
                                            <p:txEl>
                                              <p:pRg st="13" end="13"/>
                                            </p:txEl>
                                          </p:spTgt>
                                        </p:tgtEl>
                                        <p:attrNameLst>
                                          <p:attrName>style.visibility</p:attrName>
                                        </p:attrNameLst>
                                      </p:cBhvr>
                                      <p:to>
                                        <p:strVal val="visible"/>
                                      </p:to>
                                    </p:set>
                                    <p:animEffect transition="in" filter="blinds(horizontal)">
                                      <p:cBhvr>
                                        <p:cTn id="33" dur="500"/>
                                        <p:tgtEl>
                                          <p:spTgt spid="71684">
                                            <p:txEl>
                                              <p:pRg st="13" end="13"/>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71684">
                                            <p:txEl>
                                              <p:pRg st="14" end="14"/>
                                            </p:txEl>
                                          </p:spTgt>
                                        </p:tgtEl>
                                        <p:attrNameLst>
                                          <p:attrName>style.visibility</p:attrName>
                                        </p:attrNameLst>
                                      </p:cBhvr>
                                      <p:to>
                                        <p:strVal val="visible"/>
                                      </p:to>
                                    </p:set>
                                    <p:animEffect transition="in" filter="blinds(horizontal)">
                                      <p:cBhvr>
                                        <p:cTn id="36" dur="500"/>
                                        <p:tgtEl>
                                          <p:spTgt spid="71684">
                                            <p:txEl>
                                              <p:pRg st="14" end="1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71684">
                                            <p:txEl>
                                              <p:pRg st="16" end="16"/>
                                            </p:txEl>
                                          </p:spTgt>
                                        </p:tgtEl>
                                        <p:attrNameLst>
                                          <p:attrName>style.visibility</p:attrName>
                                        </p:attrNameLst>
                                      </p:cBhvr>
                                      <p:to>
                                        <p:strVal val="visible"/>
                                      </p:to>
                                    </p:set>
                                    <p:animEffect transition="in" filter="blinds(horizontal)">
                                      <p:cBhvr>
                                        <p:cTn id="41" dur="500"/>
                                        <p:tgtEl>
                                          <p:spTgt spid="71684">
                                            <p:txEl>
                                              <p:pRg st="16" end="16"/>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71684">
                                            <p:txEl>
                                              <p:pRg st="18" end="18"/>
                                            </p:txEl>
                                          </p:spTgt>
                                        </p:tgtEl>
                                        <p:attrNameLst>
                                          <p:attrName>style.visibility</p:attrName>
                                        </p:attrNameLst>
                                      </p:cBhvr>
                                      <p:to>
                                        <p:strVal val="visible"/>
                                      </p:to>
                                    </p:set>
                                    <p:animEffect transition="in" filter="blinds(horizontal)">
                                      <p:cBhvr>
                                        <p:cTn id="46" dur="500"/>
                                        <p:tgtEl>
                                          <p:spTgt spid="71684">
                                            <p:txEl>
                                              <p:pRg st="18" end="18"/>
                                            </p:txEl>
                                          </p:spTgt>
                                        </p:tgtEl>
                                      </p:cBhvr>
                                    </p:animEffect>
                                  </p:childTnLst>
                                </p:cTn>
                              </p:par>
                              <p:par>
                                <p:cTn id="47" presetID="3" presetClass="entr" presetSubtype="10" fill="hold" nodeType="withEffect">
                                  <p:stCondLst>
                                    <p:cond delay="0"/>
                                  </p:stCondLst>
                                  <p:childTnLst>
                                    <p:set>
                                      <p:cBhvr>
                                        <p:cTn id="48" dur="1" fill="hold">
                                          <p:stCondLst>
                                            <p:cond delay="0"/>
                                          </p:stCondLst>
                                        </p:cTn>
                                        <p:tgtEl>
                                          <p:spTgt spid="71684">
                                            <p:txEl>
                                              <p:pRg st="19" end="19"/>
                                            </p:txEl>
                                          </p:spTgt>
                                        </p:tgtEl>
                                        <p:attrNameLst>
                                          <p:attrName>style.visibility</p:attrName>
                                        </p:attrNameLst>
                                      </p:cBhvr>
                                      <p:to>
                                        <p:strVal val="visible"/>
                                      </p:to>
                                    </p:set>
                                    <p:animEffect transition="in" filter="blinds(horizontal)">
                                      <p:cBhvr>
                                        <p:cTn id="49" dur="500"/>
                                        <p:tgtEl>
                                          <p:spTgt spid="71684">
                                            <p:txEl>
                                              <p:pRg st="19" end="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ChangeArrowheads="1"/>
          </p:cNvSpPr>
          <p:nvPr/>
        </p:nvSpPr>
        <p:spPr bwMode="auto">
          <a:xfrm>
            <a:off x="395288" y="333375"/>
            <a:ext cx="8207375" cy="366713"/>
          </a:xfrm>
          <a:prstGeom prst="rect">
            <a:avLst/>
          </a:prstGeom>
          <a:noFill/>
          <a:ln w="9525">
            <a:noFill/>
            <a:miter lim="800000"/>
            <a:headEnd/>
            <a:tailEnd/>
          </a:ln>
        </p:spPr>
        <p:txBody>
          <a:bodyPr>
            <a:spAutoFit/>
          </a:bodyPr>
          <a:lstStyle/>
          <a:p>
            <a:endParaRPr lang="en-US"/>
          </a:p>
        </p:txBody>
      </p:sp>
      <p:sp>
        <p:nvSpPr>
          <p:cNvPr id="71685" name="Rectangle 5"/>
          <p:cNvSpPr>
            <a:spLocks noChangeArrowheads="1"/>
          </p:cNvSpPr>
          <p:nvPr/>
        </p:nvSpPr>
        <p:spPr bwMode="auto">
          <a:xfrm>
            <a:off x="468313" y="1698625"/>
            <a:ext cx="8207375" cy="4156075"/>
          </a:xfrm>
          <a:prstGeom prst="rect">
            <a:avLst/>
          </a:prstGeom>
          <a:noFill/>
          <a:ln w="9525">
            <a:noFill/>
            <a:miter lim="800000"/>
            <a:headEnd/>
            <a:tailEnd/>
          </a:ln>
        </p:spPr>
        <p:txBody>
          <a:bodyPr>
            <a:spAutoFit/>
          </a:bodyPr>
          <a:lstStyle/>
          <a:p>
            <a:r>
              <a:rPr lang="de-DE" sz="1600" u="sng">
                <a:latin typeface="Calibri" pitchFamily="34" charset="0"/>
              </a:rPr>
              <a:t>2. Verstoß gegen Art 7 EMRK</a:t>
            </a:r>
          </a:p>
          <a:p>
            <a:endParaRPr lang="de-DE" sz="800" u="sng">
              <a:latin typeface="Calibri" pitchFamily="34" charset="0"/>
            </a:endParaRPr>
          </a:p>
          <a:p>
            <a:r>
              <a:rPr lang="de-DE" sz="1600" i="1">
                <a:latin typeface="Calibri" pitchFamily="34" charset="0"/>
              </a:rPr>
              <a:t>No one shall be held guilty of any criminal offence on account of any act or omission which did not constitute a criminal offence under national or international law at the time when it was committed. Nor shall a heavier penalty be imposed than the one that was applicable at the time the criminal offence was committed</a:t>
            </a:r>
            <a:r>
              <a:rPr lang="de-DE" sz="1600" b="1">
                <a:latin typeface="Calibri" pitchFamily="34" charset="0"/>
              </a:rPr>
              <a:t> </a:t>
            </a:r>
          </a:p>
          <a:p>
            <a:endParaRPr lang="de-DE" sz="800" b="1">
              <a:latin typeface="Calibri" pitchFamily="34" charset="0"/>
            </a:endParaRPr>
          </a:p>
          <a:p>
            <a:pPr>
              <a:buFont typeface="Wingdings" pitchFamily="2" charset="2"/>
              <a:buNone/>
            </a:pPr>
            <a:r>
              <a:rPr lang="de-DE" sz="1600">
                <a:latin typeface="Calibri" pitchFamily="34" charset="0"/>
              </a:rPr>
              <a:t>Art. 7 EMRK: verbietet</a:t>
            </a:r>
            <a:r>
              <a:rPr lang="de-DE" sz="1600" b="1">
                <a:latin typeface="Calibri" pitchFamily="34" charset="0"/>
              </a:rPr>
              <a:t> </a:t>
            </a:r>
            <a:r>
              <a:rPr lang="de-DE" sz="1600">
                <a:latin typeface="Calibri" pitchFamily="34" charset="0"/>
              </a:rPr>
              <a:t>rückwirkende Anwendung von Strafe zum Nachteil des         	      Beschuldigten </a:t>
            </a:r>
          </a:p>
          <a:p>
            <a:endParaRPr lang="de-DE" sz="800">
              <a:latin typeface="Calibri" pitchFamily="34" charset="0"/>
            </a:endParaRPr>
          </a:p>
          <a:p>
            <a:r>
              <a:rPr lang="de-DE" sz="1600" u="sng">
                <a:latin typeface="Calibri" pitchFamily="34" charset="0"/>
              </a:rPr>
              <a:t>SV = Strafe ? </a:t>
            </a:r>
          </a:p>
          <a:p>
            <a:endParaRPr lang="de-DE" sz="800" u="sng">
              <a:latin typeface="Calibri" pitchFamily="34" charset="0"/>
            </a:endParaRPr>
          </a:p>
          <a:p>
            <a:r>
              <a:rPr lang="de-DE" sz="1600">
                <a:latin typeface="Calibri" pitchFamily="34" charset="0"/>
              </a:rPr>
              <a:t>EGMR: Begriff der Strafe in Art. 7 EMRK ist autonom</a:t>
            </a:r>
            <a:r>
              <a:rPr lang="de-DE" sz="1600" b="1">
                <a:latin typeface="Calibri" pitchFamily="34" charset="0"/>
              </a:rPr>
              <a:t> </a:t>
            </a:r>
          </a:p>
          <a:p>
            <a:pPr lvl="1"/>
            <a:endParaRPr lang="de-DE" sz="800">
              <a:latin typeface="Calibri" pitchFamily="34" charset="0"/>
            </a:endParaRPr>
          </a:p>
          <a:p>
            <a:pPr lvl="1">
              <a:buFont typeface="Wingdings" pitchFamily="2" charset="2"/>
              <a:buChar char="Ø"/>
            </a:pPr>
            <a:r>
              <a:rPr lang="de-DE" sz="1600">
                <a:latin typeface="Calibri" pitchFamily="34" charset="0"/>
              </a:rPr>
              <a:t> Strafe und SV beinhalten jeweils die Elemente Sicherung und Abschreckung</a:t>
            </a:r>
          </a:p>
          <a:p>
            <a:pPr lvl="1">
              <a:buFont typeface="Wingdings" pitchFamily="2" charset="2"/>
              <a:buNone/>
            </a:pPr>
            <a:endParaRPr lang="de-DE" sz="800">
              <a:latin typeface="Calibri" pitchFamily="34" charset="0"/>
            </a:endParaRPr>
          </a:p>
          <a:p>
            <a:pPr lvl="1">
              <a:buFont typeface="Wingdings" pitchFamily="2" charset="2"/>
              <a:buChar char="Ø"/>
            </a:pPr>
            <a:r>
              <a:rPr lang="de-DE" sz="1600">
                <a:latin typeface="Calibri" pitchFamily="34" charset="0"/>
              </a:rPr>
              <a:t> Strafe und SV werden jeweils in regulären Strafvollzugsanstalten vollzogen und in  der Art und Weise ihres Vollzugs ergeben sich keine wesentlichen Unterschiede</a:t>
            </a:r>
          </a:p>
          <a:p>
            <a:pPr lvl="1"/>
            <a:endParaRPr lang="de-DE" sz="800">
              <a:latin typeface="Calibri" pitchFamily="34" charset="0"/>
            </a:endParaRPr>
          </a:p>
          <a:p>
            <a:pPr lvl="1"/>
            <a:r>
              <a:rPr lang="de-DE" sz="1600" b="1">
                <a:latin typeface="Calibri" pitchFamily="34" charset="0"/>
              </a:rPr>
              <a:t>→</a:t>
            </a:r>
            <a:r>
              <a:rPr lang="de-DE" sz="1600">
                <a:latin typeface="Calibri" pitchFamily="34" charset="0"/>
              </a:rPr>
              <a:t> Sicherungsverwahrung = Strafe i.S.d. Art. 7 EMRK</a:t>
            </a:r>
            <a:endParaRPr lang="de-DE" sz="1600" b="1" u="sng">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1685">
                                            <p:txEl>
                                              <p:pRg st="2" end="2"/>
                                            </p:txEl>
                                          </p:spTgt>
                                        </p:tgtEl>
                                        <p:attrNameLst>
                                          <p:attrName>style.visibility</p:attrName>
                                        </p:attrNameLst>
                                      </p:cBhvr>
                                      <p:to>
                                        <p:strVal val="visible"/>
                                      </p:to>
                                    </p:set>
                                    <p:animEffect transition="in" filter="blinds(horizontal)">
                                      <p:cBhvr>
                                        <p:cTn id="7" dur="500"/>
                                        <p:tgtEl>
                                          <p:spTgt spid="7168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1685">
                                            <p:txEl>
                                              <p:pRg st="4" end="4"/>
                                            </p:txEl>
                                          </p:spTgt>
                                        </p:tgtEl>
                                        <p:attrNameLst>
                                          <p:attrName>style.visibility</p:attrName>
                                        </p:attrNameLst>
                                      </p:cBhvr>
                                      <p:to>
                                        <p:strVal val="visible"/>
                                      </p:to>
                                    </p:set>
                                    <p:animEffect transition="in" filter="blinds(horizontal)">
                                      <p:cBhvr>
                                        <p:cTn id="12" dur="500"/>
                                        <p:tgtEl>
                                          <p:spTgt spid="71685">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1685">
                                            <p:txEl>
                                              <p:pRg st="6" end="6"/>
                                            </p:txEl>
                                          </p:spTgt>
                                        </p:tgtEl>
                                        <p:attrNameLst>
                                          <p:attrName>style.visibility</p:attrName>
                                        </p:attrNameLst>
                                      </p:cBhvr>
                                      <p:to>
                                        <p:strVal val="visible"/>
                                      </p:to>
                                    </p:set>
                                    <p:animEffect transition="in" filter="blinds(horizontal)">
                                      <p:cBhvr>
                                        <p:cTn id="17" dur="500"/>
                                        <p:tgtEl>
                                          <p:spTgt spid="71685">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71685">
                                            <p:txEl>
                                              <p:pRg st="8" end="8"/>
                                            </p:txEl>
                                          </p:spTgt>
                                        </p:tgtEl>
                                        <p:attrNameLst>
                                          <p:attrName>style.visibility</p:attrName>
                                        </p:attrNameLst>
                                      </p:cBhvr>
                                      <p:to>
                                        <p:strVal val="visible"/>
                                      </p:to>
                                    </p:set>
                                    <p:animEffect transition="in" filter="blinds(horizontal)">
                                      <p:cBhvr>
                                        <p:cTn id="22" dur="500"/>
                                        <p:tgtEl>
                                          <p:spTgt spid="71685">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71685">
                                            <p:txEl>
                                              <p:pRg st="10" end="10"/>
                                            </p:txEl>
                                          </p:spTgt>
                                        </p:tgtEl>
                                        <p:attrNameLst>
                                          <p:attrName>style.visibility</p:attrName>
                                        </p:attrNameLst>
                                      </p:cBhvr>
                                      <p:to>
                                        <p:strVal val="visible"/>
                                      </p:to>
                                    </p:set>
                                    <p:animEffect transition="in" filter="blinds(horizontal)">
                                      <p:cBhvr>
                                        <p:cTn id="27" dur="500"/>
                                        <p:tgtEl>
                                          <p:spTgt spid="71685">
                                            <p:txEl>
                                              <p:pRg st="10" end="10"/>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71685">
                                            <p:txEl>
                                              <p:pRg st="12" end="12"/>
                                            </p:txEl>
                                          </p:spTgt>
                                        </p:tgtEl>
                                        <p:attrNameLst>
                                          <p:attrName>style.visibility</p:attrName>
                                        </p:attrNameLst>
                                      </p:cBhvr>
                                      <p:to>
                                        <p:strVal val="visible"/>
                                      </p:to>
                                    </p:set>
                                    <p:animEffect transition="in" filter="blinds(horizontal)">
                                      <p:cBhvr>
                                        <p:cTn id="30" dur="500"/>
                                        <p:tgtEl>
                                          <p:spTgt spid="71685">
                                            <p:txEl>
                                              <p:pRg st="12" end="12"/>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71685">
                                            <p:txEl>
                                              <p:pRg st="14" end="14"/>
                                            </p:txEl>
                                          </p:spTgt>
                                        </p:tgtEl>
                                        <p:attrNameLst>
                                          <p:attrName>style.visibility</p:attrName>
                                        </p:attrNameLst>
                                      </p:cBhvr>
                                      <p:to>
                                        <p:strVal val="visible"/>
                                      </p:to>
                                    </p:set>
                                    <p:animEffect transition="in" filter="blinds(horizontal)">
                                      <p:cBhvr>
                                        <p:cTn id="33" dur="500"/>
                                        <p:tgtEl>
                                          <p:spTgt spid="71685">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0"/>
          <p:cNvSpPr>
            <a:spLocks noGrp="1"/>
          </p:cNvSpPr>
          <p:nvPr>
            <p:ph type="title" idx="4294967295"/>
          </p:nvPr>
        </p:nvSpPr>
        <p:spPr>
          <a:xfrm>
            <a:off x="360363" y="1079500"/>
            <a:ext cx="8229600" cy="476250"/>
          </a:xfrm>
        </p:spPr>
        <p:txBody>
          <a:bodyPr/>
          <a:lstStyle/>
          <a:p>
            <a:pPr algn="l" eaLnBrk="1" hangingPunct="1"/>
            <a:r>
              <a:rPr lang="de-DE" sz="1800" b="1" smtClean="0">
                <a:solidFill>
                  <a:srgbClr val="6666FF"/>
                </a:solidFill>
              </a:rPr>
              <a:t/>
            </a:r>
            <a:br>
              <a:rPr lang="de-DE" sz="1800" b="1" smtClean="0">
                <a:solidFill>
                  <a:srgbClr val="6666FF"/>
                </a:solidFill>
              </a:rPr>
            </a:br>
            <a:r>
              <a:rPr lang="de-DE" sz="1800" b="1" smtClean="0">
                <a:solidFill>
                  <a:srgbClr val="6666FF"/>
                </a:solidFill>
              </a:rPr>
              <a:t>b) Folgen des Urteils des EGMR für die Sicherungsverwahrung</a:t>
            </a:r>
            <a:r>
              <a:rPr lang="de-DE" sz="1800" b="1" smtClean="0">
                <a:solidFill>
                  <a:srgbClr val="0070C0"/>
                </a:solidFill>
              </a:rPr>
              <a:t> </a:t>
            </a:r>
          </a:p>
        </p:txBody>
      </p:sp>
      <p:sp>
        <p:nvSpPr>
          <p:cNvPr id="5123" name="Content Placeholder 11"/>
          <p:cNvSpPr>
            <a:spLocks noGrp="1"/>
          </p:cNvSpPr>
          <p:nvPr>
            <p:ph idx="4294967295"/>
          </p:nvPr>
        </p:nvSpPr>
        <p:spPr>
          <a:xfrm>
            <a:off x="468313" y="1698625"/>
            <a:ext cx="8229600" cy="2981325"/>
          </a:xfrm>
        </p:spPr>
        <p:txBody>
          <a:bodyPr/>
          <a:lstStyle/>
          <a:p>
            <a:pPr eaLnBrk="1" hangingPunct="1">
              <a:lnSpc>
                <a:spcPct val="90000"/>
              </a:lnSpc>
              <a:spcAft>
                <a:spcPts val="300"/>
              </a:spcAft>
              <a:buFont typeface="Arial" charset="0"/>
              <a:buNone/>
            </a:pPr>
            <a:r>
              <a:rPr lang="de-DE" sz="1600" u="sng" smtClean="0"/>
              <a:t>Vom nachträglichen Wegfall der Befristung Betroffene (§ 66d III StGB i.V.m. § 66 StGB)</a:t>
            </a:r>
          </a:p>
          <a:p>
            <a:pPr eaLnBrk="1" hangingPunct="1">
              <a:lnSpc>
                <a:spcPct val="90000"/>
              </a:lnSpc>
              <a:spcAft>
                <a:spcPts val="300"/>
              </a:spcAft>
              <a:buFont typeface="Arial" charset="0"/>
              <a:buNone/>
            </a:pPr>
            <a:endParaRPr lang="de-DE" sz="800" b="1" u="sng" smtClean="0"/>
          </a:p>
          <a:p>
            <a:pPr marL="800100" lvl="1" indent="-342900" eaLnBrk="1" hangingPunct="1">
              <a:lnSpc>
                <a:spcPct val="90000"/>
              </a:lnSpc>
              <a:buFont typeface="Calibri" pitchFamily="34" charset="0"/>
              <a:buAutoNum type="arabicPeriod"/>
            </a:pPr>
            <a:r>
              <a:rPr lang="de-DE" sz="1600" b="1" smtClean="0"/>
              <a:t>Tatbegehung vor 1998</a:t>
            </a:r>
            <a:r>
              <a:rPr lang="de-DE" sz="1600" smtClean="0"/>
              <a:t>: Unterbringung über die Zehnjahreshöchstfrist hinaus ist konventionswidrig </a:t>
            </a:r>
          </a:p>
          <a:p>
            <a:pPr marL="800100" lvl="1" indent="-342900" eaLnBrk="1" hangingPunct="1">
              <a:lnSpc>
                <a:spcPct val="90000"/>
              </a:lnSpc>
              <a:buFont typeface="Arial" charset="0"/>
              <a:buNone/>
            </a:pPr>
            <a:r>
              <a:rPr lang="de-DE" sz="1600" b="1" smtClean="0"/>
              <a:t>	→ </a:t>
            </a:r>
            <a:r>
              <a:rPr lang="de-DE" sz="1600" smtClean="0"/>
              <a:t>Entlassung</a:t>
            </a:r>
          </a:p>
          <a:p>
            <a:pPr marL="800100" lvl="1" indent="-342900" eaLnBrk="1" hangingPunct="1">
              <a:lnSpc>
                <a:spcPct val="90000"/>
              </a:lnSpc>
              <a:buFont typeface="Arial" charset="0"/>
              <a:buNone/>
            </a:pPr>
            <a:endParaRPr lang="de-DE" sz="800" smtClean="0"/>
          </a:p>
          <a:p>
            <a:pPr marL="800100" lvl="1" indent="-342900" eaLnBrk="1" hangingPunct="1">
              <a:lnSpc>
                <a:spcPct val="90000"/>
              </a:lnSpc>
              <a:buFont typeface="Calibri" pitchFamily="34" charset="0"/>
              <a:buAutoNum type="arabicPeriod" startAt="2"/>
            </a:pPr>
            <a:r>
              <a:rPr lang="de-DE" sz="1600" b="1" smtClean="0"/>
              <a:t>Tatbegehung nach 1998</a:t>
            </a:r>
            <a:r>
              <a:rPr lang="de-DE" sz="1600" smtClean="0"/>
              <a:t>: Unterbringung über die Zehnjahreshöchstfrist hinaus ist konventionskonform</a:t>
            </a:r>
          </a:p>
          <a:p>
            <a:pPr marL="800100" lvl="1" indent="-342900" eaLnBrk="1" hangingPunct="1">
              <a:lnSpc>
                <a:spcPct val="90000"/>
              </a:lnSpc>
              <a:buFont typeface="Calibri" pitchFamily="34" charset="0"/>
              <a:buAutoNum type="arabicPeriod" startAt="2"/>
            </a:pPr>
            <a:endParaRPr lang="de-DE" sz="800" b="1" smtClean="0"/>
          </a:p>
          <a:p>
            <a:pPr eaLnBrk="1" hangingPunct="1">
              <a:lnSpc>
                <a:spcPct val="90000"/>
              </a:lnSpc>
              <a:buFont typeface="Calibri" pitchFamily="34" charset="0"/>
              <a:buNone/>
            </a:pPr>
            <a:r>
              <a:rPr lang="de-DE" sz="1600" b="1" smtClean="0"/>
              <a:t>→</a:t>
            </a:r>
            <a:r>
              <a:rPr lang="de-DE" sz="1600" smtClean="0"/>
              <a:t> bis 5.8.2010: Entlassung von </a:t>
            </a:r>
            <a:r>
              <a:rPr lang="de-DE" sz="1600" b="1" smtClean="0"/>
              <a:t>15 Untergebrachten </a:t>
            </a:r>
          </a:p>
          <a:p>
            <a:pPr eaLnBrk="1" hangingPunct="1">
              <a:lnSpc>
                <a:spcPct val="90000"/>
              </a:lnSpc>
              <a:buFont typeface="Arial" charset="0"/>
              <a:buNone/>
            </a:pPr>
            <a:endParaRPr lang="de-DE" sz="800" smtClean="0"/>
          </a:p>
          <a:p>
            <a:pPr eaLnBrk="1" hangingPunct="1">
              <a:lnSpc>
                <a:spcPct val="90000"/>
              </a:lnSpc>
              <a:buFont typeface="Arial" charset="0"/>
              <a:buNone/>
            </a:pPr>
            <a:r>
              <a:rPr lang="de-DE" sz="1600" b="1" smtClean="0"/>
              <a:t>→ </a:t>
            </a:r>
            <a:r>
              <a:rPr lang="de-DE" sz="1600" smtClean="0"/>
              <a:t>ca. </a:t>
            </a:r>
            <a:r>
              <a:rPr lang="de-DE" sz="1600" b="1" smtClean="0"/>
              <a:t>80</a:t>
            </a:r>
            <a:r>
              <a:rPr lang="de-DE" sz="1600" smtClean="0"/>
              <a:t> weitere Untergebrachte sind von dem Urteil des EMRK </a:t>
            </a:r>
            <a:r>
              <a:rPr lang="de-DE" sz="1600" b="1" smtClean="0"/>
              <a:t>betroffen</a:t>
            </a:r>
            <a:endParaRPr lang="de-DE" sz="1600" smtClean="0"/>
          </a:p>
          <a:p>
            <a:pPr lvl="2" eaLnBrk="1" hangingPunct="1">
              <a:lnSpc>
                <a:spcPct val="90000"/>
              </a:lnSpc>
              <a:buFont typeface="Symbol" pitchFamily="18" charset="2"/>
              <a:buChar char="-"/>
            </a:pPr>
            <a:endParaRPr lang="de-DE" sz="16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123">
                                            <p:txEl>
                                              <p:pRg st="2" end="2"/>
                                            </p:txEl>
                                          </p:spTgt>
                                        </p:tgtEl>
                                        <p:attrNameLst>
                                          <p:attrName>style.visibility</p:attrName>
                                        </p:attrNameLst>
                                      </p:cBhvr>
                                      <p:to>
                                        <p:strVal val="visible"/>
                                      </p:to>
                                    </p:set>
                                    <p:anim calcmode="lin" valueType="num">
                                      <p:cBhvr additive="base">
                                        <p:cTn id="7" dur="500" fill="hold"/>
                                        <p:tgtEl>
                                          <p:spTgt spid="5123">
                                            <p:txEl>
                                              <p:pRg st="2" end="2"/>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123">
                                            <p:txEl>
                                              <p:pRg st="2" end="2"/>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123">
                                            <p:txEl>
                                              <p:pRg st="3" end="3"/>
                                            </p:txEl>
                                          </p:spTgt>
                                        </p:tgtEl>
                                        <p:attrNameLst>
                                          <p:attrName>style.visibility</p:attrName>
                                        </p:attrNameLst>
                                      </p:cBhvr>
                                      <p:to>
                                        <p:strVal val="visible"/>
                                      </p:to>
                                    </p:set>
                                    <p:anim calcmode="lin" valueType="num">
                                      <p:cBhvr additive="base">
                                        <p:cTn id="11" dur="500" fill="hold"/>
                                        <p:tgtEl>
                                          <p:spTgt spid="5123">
                                            <p:txEl>
                                              <p:pRg st="3" end="3"/>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512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5123">
                                            <p:txEl>
                                              <p:pRg st="5" end="5"/>
                                            </p:txEl>
                                          </p:spTgt>
                                        </p:tgtEl>
                                        <p:attrNameLst>
                                          <p:attrName>style.visibility</p:attrName>
                                        </p:attrNameLst>
                                      </p:cBhvr>
                                      <p:to>
                                        <p:strVal val="visible"/>
                                      </p:to>
                                    </p:set>
                                    <p:anim calcmode="lin" valueType="num">
                                      <p:cBhvr additive="base">
                                        <p:cTn id="17" dur="500" fill="hold"/>
                                        <p:tgtEl>
                                          <p:spTgt spid="5123">
                                            <p:txEl>
                                              <p:pRg st="5" end="5"/>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12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5123">
                                            <p:txEl>
                                              <p:pRg st="7" end="7"/>
                                            </p:txEl>
                                          </p:spTgt>
                                        </p:tgtEl>
                                        <p:attrNameLst>
                                          <p:attrName>style.visibility</p:attrName>
                                        </p:attrNameLst>
                                      </p:cBhvr>
                                      <p:to>
                                        <p:strVal val="visible"/>
                                      </p:to>
                                    </p:set>
                                    <p:anim calcmode="lin" valueType="num">
                                      <p:cBhvr additive="base">
                                        <p:cTn id="23" dur="500" fill="hold"/>
                                        <p:tgtEl>
                                          <p:spTgt spid="5123">
                                            <p:txEl>
                                              <p:pRg st="7" end="7"/>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5123">
                                            <p:txEl>
                                              <p:pRg st="7" end="7"/>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123">
                                            <p:txEl>
                                              <p:pRg st="9" end="9"/>
                                            </p:txEl>
                                          </p:spTgt>
                                        </p:tgtEl>
                                        <p:attrNameLst>
                                          <p:attrName>style.visibility</p:attrName>
                                        </p:attrNameLst>
                                      </p:cBhvr>
                                      <p:to>
                                        <p:strVal val="visible"/>
                                      </p:to>
                                    </p:set>
                                    <p:anim calcmode="lin" valueType="num">
                                      <p:cBhvr additive="base">
                                        <p:cTn id="27" dur="500" fill="hold"/>
                                        <p:tgtEl>
                                          <p:spTgt spid="5123">
                                            <p:txEl>
                                              <p:pRg st="9" end="9"/>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5123">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Content Placeholder 2"/>
          <p:cNvSpPr>
            <a:spLocks noGrp="1"/>
          </p:cNvSpPr>
          <p:nvPr>
            <p:ph idx="4294967295"/>
          </p:nvPr>
        </p:nvSpPr>
        <p:spPr>
          <a:xfrm>
            <a:off x="539750" y="1698625"/>
            <a:ext cx="8085138" cy="4392613"/>
          </a:xfrm>
        </p:spPr>
        <p:txBody>
          <a:bodyPr/>
          <a:lstStyle/>
          <a:p>
            <a:pPr marL="609600" indent="-609600" eaLnBrk="1" hangingPunct="1">
              <a:lnSpc>
                <a:spcPct val="90000"/>
              </a:lnSpc>
              <a:spcAft>
                <a:spcPts val="300"/>
              </a:spcAft>
              <a:buFont typeface="Arial" charset="0"/>
              <a:buNone/>
            </a:pPr>
            <a:r>
              <a:rPr lang="de-DE" sz="1600" u="sng" smtClean="0"/>
              <a:t>Vorbehaltene Sicherungsverwahrung (§ 66a StGB)</a:t>
            </a:r>
          </a:p>
          <a:p>
            <a:pPr marL="609600" indent="-609600" eaLnBrk="1" hangingPunct="1">
              <a:lnSpc>
                <a:spcPct val="90000"/>
              </a:lnSpc>
              <a:spcAft>
                <a:spcPts val="300"/>
              </a:spcAft>
              <a:buFont typeface="Arial" charset="0"/>
              <a:buNone/>
            </a:pPr>
            <a:endParaRPr lang="de-DE" sz="800" u="sng" smtClean="0"/>
          </a:p>
          <a:p>
            <a:pPr marL="990600" lvl="1" indent="-533400" eaLnBrk="1" hangingPunct="1">
              <a:lnSpc>
                <a:spcPct val="90000"/>
              </a:lnSpc>
              <a:buFont typeface="Calibri" pitchFamily="34" charset="0"/>
              <a:buNone/>
            </a:pPr>
            <a:r>
              <a:rPr lang="de-DE" sz="1600" b="1" smtClean="0"/>
              <a:t>Tatbegehung vor 2002</a:t>
            </a:r>
            <a:r>
              <a:rPr lang="de-DE" sz="1600" smtClean="0"/>
              <a:t>:</a:t>
            </a:r>
          </a:p>
          <a:p>
            <a:pPr marL="990600" lvl="1" indent="-533400" eaLnBrk="1" hangingPunct="1">
              <a:lnSpc>
                <a:spcPct val="90000"/>
              </a:lnSpc>
              <a:buFont typeface="Calibri" pitchFamily="34" charset="0"/>
              <a:buNone/>
            </a:pPr>
            <a:endParaRPr lang="de-DE" sz="800" b="1" smtClean="0"/>
          </a:p>
          <a:p>
            <a:pPr marL="1371600" lvl="2" indent="-457200" eaLnBrk="1" hangingPunct="1">
              <a:lnSpc>
                <a:spcPct val="90000"/>
              </a:lnSpc>
            </a:pPr>
            <a:r>
              <a:rPr lang="de-DE" sz="1600" smtClean="0"/>
              <a:t>Verstoß gegen Art. 5 Ia EMRK? </a:t>
            </a:r>
          </a:p>
          <a:p>
            <a:pPr marL="1371600" lvl="2" indent="-457200" eaLnBrk="1" hangingPunct="1">
              <a:lnSpc>
                <a:spcPct val="90000"/>
              </a:lnSpc>
              <a:buFont typeface="Arial" charset="0"/>
              <a:buNone/>
            </a:pPr>
            <a:r>
              <a:rPr lang="de-DE" sz="1600" smtClean="0"/>
              <a:t>	Eher (-); der hinreichende Kausalzusammenhang zwischen Freiheitsentzug und Verurteilung ergibt sich wohl daraus, dass der Vorbehalt im Ausgangsurteil ausgesprochen wird</a:t>
            </a:r>
          </a:p>
          <a:p>
            <a:pPr marL="1371600" lvl="2" indent="-457200" eaLnBrk="1" hangingPunct="1">
              <a:lnSpc>
                <a:spcPct val="90000"/>
              </a:lnSpc>
              <a:spcBef>
                <a:spcPct val="0"/>
              </a:spcBef>
              <a:buFont typeface="Arial" charset="0"/>
              <a:buNone/>
            </a:pPr>
            <a:endParaRPr lang="de-DE" sz="800" smtClean="0"/>
          </a:p>
          <a:p>
            <a:pPr marL="1371600" lvl="2" indent="-457200" eaLnBrk="1" hangingPunct="1">
              <a:lnSpc>
                <a:spcPct val="90000"/>
              </a:lnSpc>
              <a:spcBef>
                <a:spcPct val="0"/>
              </a:spcBef>
            </a:pPr>
            <a:r>
              <a:rPr lang="de-DE" sz="1600" smtClean="0"/>
              <a:t>Verstoß gegen Art. 7 EMRK?</a:t>
            </a:r>
          </a:p>
          <a:p>
            <a:pPr marL="1371600" lvl="2" indent="-457200" eaLnBrk="1" hangingPunct="1">
              <a:lnSpc>
                <a:spcPct val="90000"/>
              </a:lnSpc>
              <a:buFont typeface="Arial" charset="0"/>
              <a:buNone/>
            </a:pPr>
            <a:r>
              <a:rPr lang="de-DE" sz="1600" smtClean="0"/>
              <a:t>	(+) wegen Strafcharakter der Sicherungsverwahrung</a:t>
            </a:r>
          </a:p>
          <a:p>
            <a:pPr marL="1371600" lvl="2" indent="-457200" eaLnBrk="1" hangingPunct="1">
              <a:lnSpc>
                <a:spcPct val="90000"/>
              </a:lnSpc>
              <a:buFont typeface="Arial" charset="0"/>
              <a:buNone/>
            </a:pPr>
            <a:endParaRPr lang="de-DE" sz="800" smtClean="0"/>
          </a:p>
          <a:p>
            <a:pPr marL="1371600" lvl="2" indent="-457200" eaLnBrk="1" hangingPunct="1">
              <a:lnSpc>
                <a:spcPct val="90000"/>
              </a:lnSpc>
              <a:spcBef>
                <a:spcPct val="0"/>
              </a:spcBef>
              <a:buFont typeface="Wingdings" pitchFamily="2" charset="2"/>
              <a:buChar char="Ø"/>
            </a:pPr>
            <a:r>
              <a:rPr lang="de-DE" sz="1600" smtClean="0"/>
              <a:t>Unterbringung ist konventionswidrig </a:t>
            </a:r>
            <a:r>
              <a:rPr lang="de-DE" sz="1600" b="1" smtClean="0"/>
              <a:t>→</a:t>
            </a:r>
            <a:r>
              <a:rPr lang="de-DE" sz="1600" smtClean="0"/>
              <a:t> Entlassung</a:t>
            </a:r>
          </a:p>
          <a:p>
            <a:pPr marL="1371600" lvl="2" indent="-457200" eaLnBrk="1" hangingPunct="1">
              <a:lnSpc>
                <a:spcPct val="90000"/>
              </a:lnSpc>
              <a:spcBef>
                <a:spcPct val="0"/>
              </a:spcBef>
              <a:buFont typeface="Wingdings" pitchFamily="2" charset="2"/>
              <a:buNone/>
            </a:pPr>
            <a:endParaRPr lang="de-DE" sz="800" smtClean="0"/>
          </a:p>
          <a:p>
            <a:pPr marL="1371600" lvl="2" indent="-457200" eaLnBrk="1" hangingPunct="1">
              <a:lnSpc>
                <a:spcPct val="90000"/>
              </a:lnSpc>
              <a:spcBef>
                <a:spcPct val="0"/>
              </a:spcBef>
              <a:buFont typeface="Wingdings" pitchFamily="2" charset="2"/>
              <a:buNone/>
            </a:pPr>
            <a:endParaRPr lang="de-DE" sz="800" smtClean="0"/>
          </a:p>
          <a:p>
            <a:pPr marL="990600" lvl="1" indent="-533400" eaLnBrk="1" hangingPunct="1">
              <a:lnSpc>
                <a:spcPct val="90000"/>
              </a:lnSpc>
              <a:buFont typeface="Arial" charset="0"/>
              <a:buNone/>
            </a:pPr>
            <a:r>
              <a:rPr lang="de-DE" sz="1600" b="1" smtClean="0"/>
              <a:t>Tatbegehung nach 2002: </a:t>
            </a:r>
          </a:p>
          <a:p>
            <a:pPr marL="990600" lvl="1" indent="-533400" eaLnBrk="1" hangingPunct="1">
              <a:lnSpc>
                <a:spcPct val="90000"/>
              </a:lnSpc>
              <a:buFont typeface="Arial" charset="0"/>
              <a:buNone/>
            </a:pPr>
            <a:r>
              <a:rPr lang="de-DE" sz="1600" smtClean="0"/>
              <a:t>	</a:t>
            </a:r>
            <a:endParaRPr lang="de-DE" sz="800" smtClean="0"/>
          </a:p>
          <a:p>
            <a:pPr marL="1371600" lvl="2" indent="-457200" eaLnBrk="1" hangingPunct="1">
              <a:lnSpc>
                <a:spcPct val="90000"/>
              </a:lnSpc>
              <a:buFont typeface="Wingdings" pitchFamily="2" charset="2"/>
              <a:buChar char="Ø"/>
            </a:pPr>
            <a:r>
              <a:rPr lang="de-DE" sz="1600" smtClean="0"/>
              <a:t>wohl konventionskonform, wenn kein Verstoß gegen Art. 5 I a EMRK angenommen wird</a:t>
            </a:r>
          </a:p>
          <a:p>
            <a:pPr marL="990600" lvl="1" indent="-533400" eaLnBrk="1" hangingPunct="1">
              <a:lnSpc>
                <a:spcPct val="90000"/>
              </a:lnSpc>
              <a:buFont typeface="Arial" charset="0"/>
              <a:buNone/>
            </a:pPr>
            <a:endParaRPr lang="de-DE" sz="16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6322">
                                            <p:txEl>
                                              <p:pRg st="2" end="2"/>
                                            </p:txEl>
                                          </p:spTgt>
                                        </p:tgtEl>
                                        <p:attrNameLst>
                                          <p:attrName>style.visibility</p:attrName>
                                        </p:attrNameLst>
                                      </p:cBhvr>
                                      <p:to>
                                        <p:strVal val="visible"/>
                                      </p:to>
                                    </p:set>
                                    <p:anim calcmode="lin" valueType="num">
                                      <p:cBhvr additive="base">
                                        <p:cTn id="7" dur="500" fill="hold"/>
                                        <p:tgtEl>
                                          <p:spTgt spid="56322">
                                            <p:txEl>
                                              <p:pRg st="2" end="2"/>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632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6322">
                                            <p:txEl>
                                              <p:pRg st="4" end="4"/>
                                            </p:txEl>
                                          </p:spTgt>
                                        </p:tgtEl>
                                        <p:attrNameLst>
                                          <p:attrName>style.visibility</p:attrName>
                                        </p:attrNameLst>
                                      </p:cBhvr>
                                      <p:to>
                                        <p:strVal val="visible"/>
                                      </p:to>
                                    </p:set>
                                    <p:anim calcmode="lin" valueType="num">
                                      <p:cBhvr additive="base">
                                        <p:cTn id="13" dur="500" fill="hold"/>
                                        <p:tgtEl>
                                          <p:spTgt spid="56322">
                                            <p:txEl>
                                              <p:pRg st="4" end="4"/>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6322">
                                            <p:txEl>
                                              <p:pRg st="4" end="4"/>
                                            </p:txEl>
                                          </p:spTgt>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6322">
                                            <p:txEl>
                                              <p:pRg st="5" end="5"/>
                                            </p:txEl>
                                          </p:spTgt>
                                        </p:tgtEl>
                                        <p:attrNameLst>
                                          <p:attrName>style.visibility</p:attrName>
                                        </p:attrNameLst>
                                      </p:cBhvr>
                                      <p:to>
                                        <p:strVal val="visible"/>
                                      </p:to>
                                    </p:set>
                                    <p:anim calcmode="lin" valueType="num">
                                      <p:cBhvr additive="base">
                                        <p:cTn id="17" dur="500" fill="hold"/>
                                        <p:tgtEl>
                                          <p:spTgt spid="56322">
                                            <p:txEl>
                                              <p:pRg st="5" end="5"/>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632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56322">
                                            <p:txEl>
                                              <p:pRg st="7" end="7"/>
                                            </p:txEl>
                                          </p:spTgt>
                                        </p:tgtEl>
                                        <p:attrNameLst>
                                          <p:attrName>style.visibility</p:attrName>
                                        </p:attrNameLst>
                                      </p:cBhvr>
                                      <p:to>
                                        <p:strVal val="visible"/>
                                      </p:to>
                                    </p:set>
                                    <p:anim calcmode="lin" valueType="num">
                                      <p:cBhvr additive="base">
                                        <p:cTn id="23" dur="500" fill="hold"/>
                                        <p:tgtEl>
                                          <p:spTgt spid="56322">
                                            <p:txEl>
                                              <p:pRg st="7" end="7"/>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56322">
                                            <p:txEl>
                                              <p:pRg st="7" end="7"/>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6322">
                                            <p:txEl>
                                              <p:pRg st="8" end="8"/>
                                            </p:txEl>
                                          </p:spTgt>
                                        </p:tgtEl>
                                        <p:attrNameLst>
                                          <p:attrName>style.visibility</p:attrName>
                                        </p:attrNameLst>
                                      </p:cBhvr>
                                      <p:to>
                                        <p:strVal val="visible"/>
                                      </p:to>
                                    </p:set>
                                    <p:anim calcmode="lin" valueType="num">
                                      <p:cBhvr additive="base">
                                        <p:cTn id="27" dur="500" fill="hold"/>
                                        <p:tgtEl>
                                          <p:spTgt spid="56322">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5632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56322">
                                            <p:txEl>
                                              <p:pRg st="10" end="10"/>
                                            </p:txEl>
                                          </p:spTgt>
                                        </p:tgtEl>
                                        <p:attrNameLst>
                                          <p:attrName>style.visibility</p:attrName>
                                        </p:attrNameLst>
                                      </p:cBhvr>
                                      <p:to>
                                        <p:strVal val="visible"/>
                                      </p:to>
                                    </p:set>
                                    <p:anim calcmode="lin" valueType="num">
                                      <p:cBhvr additive="base">
                                        <p:cTn id="33" dur="500" fill="hold"/>
                                        <p:tgtEl>
                                          <p:spTgt spid="56322">
                                            <p:txEl>
                                              <p:pRg st="10" end="10"/>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56322">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56322">
                                            <p:txEl>
                                              <p:pRg st="13" end="13"/>
                                            </p:txEl>
                                          </p:spTgt>
                                        </p:tgtEl>
                                        <p:attrNameLst>
                                          <p:attrName>style.visibility</p:attrName>
                                        </p:attrNameLst>
                                      </p:cBhvr>
                                      <p:to>
                                        <p:strVal val="visible"/>
                                      </p:to>
                                    </p:set>
                                    <p:anim calcmode="lin" valueType="num">
                                      <p:cBhvr additive="base">
                                        <p:cTn id="39" dur="500" fill="hold"/>
                                        <p:tgtEl>
                                          <p:spTgt spid="56322">
                                            <p:txEl>
                                              <p:pRg st="13" end="13"/>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56322">
                                            <p:txEl>
                                              <p:pRg st="13" end="13"/>
                                            </p:tx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nodeType="clickEffect">
                                  <p:stCondLst>
                                    <p:cond delay="0"/>
                                  </p:stCondLst>
                                  <p:childTnLst>
                                    <p:set>
                                      <p:cBhvr>
                                        <p:cTn id="44" dur="1" fill="hold">
                                          <p:stCondLst>
                                            <p:cond delay="0"/>
                                          </p:stCondLst>
                                        </p:cTn>
                                        <p:tgtEl>
                                          <p:spTgt spid="56322">
                                            <p:txEl>
                                              <p:pRg st="15" end="15"/>
                                            </p:txEl>
                                          </p:spTgt>
                                        </p:tgtEl>
                                        <p:attrNameLst>
                                          <p:attrName>style.visibility</p:attrName>
                                        </p:attrNameLst>
                                      </p:cBhvr>
                                      <p:to>
                                        <p:strVal val="visible"/>
                                      </p:to>
                                    </p:set>
                                    <p:anim calcmode="lin" valueType="num">
                                      <p:cBhvr additive="base">
                                        <p:cTn id="45" dur="500" fill="hold"/>
                                        <p:tgtEl>
                                          <p:spTgt spid="56322">
                                            <p:txEl>
                                              <p:pRg st="15" end="15"/>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56322">
                                            <p:txEl>
                                              <p:pRg st="15" end="1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4294967295"/>
          </p:nvPr>
        </p:nvSpPr>
        <p:spPr>
          <a:xfrm>
            <a:off x="539750" y="1698625"/>
            <a:ext cx="8013700" cy="4802188"/>
          </a:xfrm>
        </p:spPr>
        <p:txBody>
          <a:bodyPr/>
          <a:lstStyle/>
          <a:p>
            <a:pPr eaLnBrk="1" hangingPunct="1">
              <a:lnSpc>
                <a:spcPct val="90000"/>
              </a:lnSpc>
              <a:spcAft>
                <a:spcPts val="300"/>
              </a:spcAft>
              <a:buFont typeface="Arial" charset="0"/>
              <a:buNone/>
              <a:defRPr/>
            </a:pPr>
            <a:r>
              <a:rPr lang="de-DE" sz="1600" u="sng" dirty="0" smtClean="0"/>
              <a:t>Nachträgliche Sicherungsverwahrung (§ 66b StGB)</a:t>
            </a:r>
          </a:p>
          <a:p>
            <a:pPr eaLnBrk="1" hangingPunct="1">
              <a:lnSpc>
                <a:spcPct val="90000"/>
              </a:lnSpc>
              <a:spcAft>
                <a:spcPts val="300"/>
              </a:spcAft>
              <a:buFont typeface="Arial" charset="0"/>
              <a:buNone/>
              <a:defRPr/>
            </a:pPr>
            <a:endParaRPr lang="de-DE" sz="800" u="sng" dirty="0" smtClean="0"/>
          </a:p>
          <a:p>
            <a:pPr marL="800100" lvl="1" indent="-342900" eaLnBrk="1" hangingPunct="1">
              <a:lnSpc>
                <a:spcPct val="90000"/>
              </a:lnSpc>
              <a:buFont typeface="Calibri" pitchFamily="34" charset="0"/>
              <a:buNone/>
              <a:defRPr/>
            </a:pPr>
            <a:r>
              <a:rPr lang="de-DE" sz="1600" b="1" dirty="0" smtClean="0"/>
              <a:t>Tatbegehung vor 2004:</a:t>
            </a:r>
          </a:p>
          <a:p>
            <a:pPr marL="800100" lvl="1" indent="-342900" eaLnBrk="1" hangingPunct="1">
              <a:lnSpc>
                <a:spcPct val="90000"/>
              </a:lnSpc>
              <a:buFont typeface="Calibri" pitchFamily="34" charset="0"/>
              <a:buAutoNum type="arabicPeriod"/>
              <a:defRPr/>
            </a:pPr>
            <a:endParaRPr lang="de-DE" sz="800" b="1" dirty="0" smtClean="0"/>
          </a:p>
          <a:p>
            <a:pPr lvl="2" eaLnBrk="1" hangingPunct="1">
              <a:lnSpc>
                <a:spcPct val="90000"/>
              </a:lnSpc>
              <a:defRPr/>
            </a:pPr>
            <a:r>
              <a:rPr lang="de-DE" sz="1600" dirty="0" smtClean="0"/>
              <a:t>Verstoß gegen Art. 5 I a EMRK? </a:t>
            </a:r>
          </a:p>
          <a:p>
            <a:pPr lvl="2" eaLnBrk="1" hangingPunct="1">
              <a:lnSpc>
                <a:spcPct val="90000"/>
              </a:lnSpc>
              <a:buFont typeface="Arial" charset="0"/>
              <a:buNone/>
              <a:defRPr/>
            </a:pPr>
            <a:r>
              <a:rPr lang="de-DE" sz="1600" dirty="0" smtClean="0"/>
              <a:t>	Eher (+); die Anordnung der nSV ist nicht mit einer Schuldfeststellung verbunden </a:t>
            </a:r>
          </a:p>
          <a:p>
            <a:pPr lvl="2" eaLnBrk="1" hangingPunct="1">
              <a:lnSpc>
                <a:spcPct val="90000"/>
              </a:lnSpc>
              <a:buFont typeface="Arial" charset="0"/>
              <a:buNone/>
              <a:defRPr/>
            </a:pPr>
            <a:r>
              <a:rPr lang="de-DE" sz="1600" b="1" dirty="0" smtClean="0"/>
              <a:t>	→ </a:t>
            </a:r>
            <a:r>
              <a:rPr lang="de-DE" sz="1600" dirty="0" smtClean="0"/>
              <a:t>kein hinreichender Kausalzusammenhang zwischen Freiheitsentzug und Verurteilung</a:t>
            </a:r>
          </a:p>
          <a:p>
            <a:pPr marL="1162050" lvl="2" indent="0" eaLnBrk="1" hangingPunct="1">
              <a:lnSpc>
                <a:spcPct val="90000"/>
              </a:lnSpc>
              <a:buFont typeface="Arial" charset="0"/>
              <a:buNone/>
              <a:defRPr/>
            </a:pPr>
            <a:r>
              <a:rPr lang="de-DE" sz="1600" b="1" dirty="0" smtClean="0"/>
              <a:t>→ </a:t>
            </a:r>
            <a:r>
              <a:rPr lang="de-DE" sz="1600" dirty="0" smtClean="0"/>
              <a:t>so auch der EGMR in seinem noch nicht rechtskräftigen Urt. v. 13.1.2011 (application no. 6587/04)</a:t>
            </a:r>
          </a:p>
          <a:p>
            <a:pPr lvl="2" eaLnBrk="1" hangingPunct="1">
              <a:lnSpc>
                <a:spcPct val="90000"/>
              </a:lnSpc>
              <a:buFont typeface="Arial" charset="0"/>
              <a:buNone/>
              <a:defRPr/>
            </a:pPr>
            <a:endParaRPr lang="de-DE" sz="800" dirty="0" smtClean="0"/>
          </a:p>
          <a:p>
            <a:pPr lvl="2" eaLnBrk="1" hangingPunct="1">
              <a:lnSpc>
                <a:spcPct val="90000"/>
              </a:lnSpc>
              <a:spcBef>
                <a:spcPct val="0"/>
              </a:spcBef>
              <a:defRPr/>
            </a:pPr>
            <a:r>
              <a:rPr lang="de-DE" sz="1600" dirty="0" smtClean="0"/>
              <a:t>Verstoß gegen Art. 7 EMRK?</a:t>
            </a:r>
          </a:p>
          <a:p>
            <a:pPr lvl="2" eaLnBrk="1" hangingPunct="1">
              <a:lnSpc>
                <a:spcPct val="90000"/>
              </a:lnSpc>
              <a:buFont typeface="Arial" charset="0"/>
              <a:buNone/>
              <a:defRPr/>
            </a:pPr>
            <a:r>
              <a:rPr lang="de-DE" sz="1600" dirty="0" smtClean="0"/>
              <a:t>	(+) wegen Strafcharakter der Sicherungsverwahrung</a:t>
            </a:r>
          </a:p>
          <a:p>
            <a:pPr lvl="2" eaLnBrk="1" hangingPunct="1">
              <a:lnSpc>
                <a:spcPct val="90000"/>
              </a:lnSpc>
              <a:buFont typeface="Arial" charset="0"/>
              <a:buNone/>
              <a:defRPr/>
            </a:pPr>
            <a:endParaRPr lang="de-DE" sz="800" dirty="0" smtClean="0"/>
          </a:p>
          <a:p>
            <a:pPr lvl="2" eaLnBrk="1" hangingPunct="1">
              <a:lnSpc>
                <a:spcPct val="90000"/>
              </a:lnSpc>
              <a:spcBef>
                <a:spcPct val="0"/>
              </a:spcBef>
              <a:buFont typeface="Wingdings" pitchFamily="2" charset="2"/>
              <a:buChar char="Ø"/>
              <a:defRPr/>
            </a:pPr>
            <a:r>
              <a:rPr lang="de-DE" sz="1600" dirty="0" smtClean="0"/>
              <a:t>Unterbringung ist konventionswidrig </a:t>
            </a:r>
            <a:r>
              <a:rPr lang="de-DE" sz="1600" b="1" dirty="0" smtClean="0"/>
              <a:t>→</a:t>
            </a:r>
            <a:r>
              <a:rPr lang="de-DE" sz="1600" dirty="0" smtClean="0"/>
              <a:t> Entlassung</a:t>
            </a:r>
          </a:p>
          <a:p>
            <a:pPr lvl="2" eaLnBrk="1" hangingPunct="1">
              <a:lnSpc>
                <a:spcPct val="90000"/>
              </a:lnSpc>
              <a:spcBef>
                <a:spcPct val="0"/>
              </a:spcBef>
              <a:buFont typeface="Wingdings" pitchFamily="2" charset="2"/>
              <a:buNone/>
              <a:defRPr/>
            </a:pPr>
            <a:endParaRPr lang="de-DE" sz="800" dirty="0" smtClean="0"/>
          </a:p>
          <a:p>
            <a:pPr lvl="2" eaLnBrk="1" hangingPunct="1">
              <a:lnSpc>
                <a:spcPct val="90000"/>
              </a:lnSpc>
              <a:spcBef>
                <a:spcPct val="0"/>
              </a:spcBef>
              <a:buFont typeface="Wingdings" pitchFamily="2" charset="2"/>
              <a:buNone/>
              <a:defRPr/>
            </a:pPr>
            <a:endParaRPr lang="de-DE" sz="800" dirty="0" smtClean="0"/>
          </a:p>
          <a:p>
            <a:pPr marL="800100" lvl="1" indent="-342900" eaLnBrk="1" hangingPunct="1">
              <a:lnSpc>
                <a:spcPct val="90000"/>
              </a:lnSpc>
              <a:buFont typeface="Arial" charset="0"/>
              <a:buNone/>
              <a:defRPr/>
            </a:pPr>
            <a:r>
              <a:rPr lang="de-DE" sz="1600" b="1" dirty="0" smtClean="0"/>
              <a:t>Tatbegehung nach 2004 und Anordnung der n.SV vor dem 1.1.2011: </a:t>
            </a:r>
          </a:p>
          <a:p>
            <a:pPr marL="800100" lvl="1" indent="-342900" eaLnBrk="1" hangingPunct="1">
              <a:lnSpc>
                <a:spcPct val="90000"/>
              </a:lnSpc>
              <a:buFont typeface="Arial" charset="0"/>
              <a:buNone/>
              <a:defRPr/>
            </a:pPr>
            <a:endParaRPr lang="de-DE" sz="800" b="1" dirty="0" smtClean="0"/>
          </a:p>
          <a:p>
            <a:pPr lvl="2" eaLnBrk="1" hangingPunct="1">
              <a:lnSpc>
                <a:spcPct val="90000"/>
              </a:lnSpc>
              <a:buFont typeface="Wingdings" pitchFamily="2" charset="2"/>
              <a:buChar char="Ø"/>
              <a:defRPr/>
            </a:pPr>
            <a:r>
              <a:rPr lang="de-DE" sz="1600" dirty="0" smtClean="0"/>
              <a:t>Wegen fehlendem Kausalzusammenhang wohl Verstoß gegen Art. 5 I a EMRK und damit konventionswidrig</a:t>
            </a:r>
            <a:r>
              <a:rPr lang="de-DE" sz="1600" b="1" dirty="0" smtClean="0"/>
              <a:t> →</a:t>
            </a:r>
            <a:r>
              <a:rPr lang="de-DE" sz="1600" dirty="0" smtClean="0"/>
              <a:t> Entlassung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7346">
                                            <p:txEl>
                                              <p:pRg st="2" end="2"/>
                                            </p:txEl>
                                          </p:spTgt>
                                        </p:tgtEl>
                                        <p:attrNameLst>
                                          <p:attrName>style.visibility</p:attrName>
                                        </p:attrNameLst>
                                      </p:cBhvr>
                                      <p:to>
                                        <p:strVal val="visible"/>
                                      </p:to>
                                    </p:set>
                                    <p:anim calcmode="lin" valueType="num">
                                      <p:cBhvr additive="base">
                                        <p:cTn id="7" dur="500" fill="hold"/>
                                        <p:tgtEl>
                                          <p:spTgt spid="57346">
                                            <p:txEl>
                                              <p:pRg st="2" end="2"/>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734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7346">
                                            <p:txEl>
                                              <p:pRg st="4" end="4"/>
                                            </p:txEl>
                                          </p:spTgt>
                                        </p:tgtEl>
                                        <p:attrNameLst>
                                          <p:attrName>style.visibility</p:attrName>
                                        </p:attrNameLst>
                                      </p:cBhvr>
                                      <p:to>
                                        <p:strVal val="visible"/>
                                      </p:to>
                                    </p:set>
                                    <p:anim calcmode="lin" valueType="num">
                                      <p:cBhvr additive="base">
                                        <p:cTn id="13" dur="500" fill="hold"/>
                                        <p:tgtEl>
                                          <p:spTgt spid="57346">
                                            <p:txEl>
                                              <p:pRg st="4" end="4"/>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7346">
                                            <p:txEl>
                                              <p:pRg st="4" end="4"/>
                                            </p:txEl>
                                          </p:spTgt>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7346">
                                            <p:txEl>
                                              <p:pRg st="5" end="5"/>
                                            </p:txEl>
                                          </p:spTgt>
                                        </p:tgtEl>
                                        <p:attrNameLst>
                                          <p:attrName>style.visibility</p:attrName>
                                        </p:attrNameLst>
                                      </p:cBhvr>
                                      <p:to>
                                        <p:strVal val="visible"/>
                                      </p:to>
                                    </p:set>
                                    <p:anim calcmode="lin" valueType="num">
                                      <p:cBhvr additive="base">
                                        <p:cTn id="17" dur="500" fill="hold"/>
                                        <p:tgtEl>
                                          <p:spTgt spid="57346">
                                            <p:txEl>
                                              <p:pRg st="5" end="5"/>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7346">
                                            <p:txEl>
                                              <p:pRg st="5" end="5"/>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57346">
                                            <p:txEl>
                                              <p:pRg st="6" end="6"/>
                                            </p:txEl>
                                          </p:spTgt>
                                        </p:tgtEl>
                                        <p:attrNameLst>
                                          <p:attrName>style.visibility</p:attrName>
                                        </p:attrNameLst>
                                      </p:cBhvr>
                                      <p:to>
                                        <p:strVal val="visible"/>
                                      </p:to>
                                    </p:set>
                                    <p:anim calcmode="lin" valueType="num">
                                      <p:cBhvr additive="base">
                                        <p:cTn id="21" dur="500" fill="hold"/>
                                        <p:tgtEl>
                                          <p:spTgt spid="57346">
                                            <p:txEl>
                                              <p:pRg st="6" end="6"/>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57346">
                                            <p:txEl>
                                              <p:pRg st="6" end="6"/>
                                            </p:txEl>
                                          </p:spTgt>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57346">
                                            <p:txEl>
                                              <p:pRg st="7" end="7"/>
                                            </p:txEl>
                                          </p:spTgt>
                                        </p:tgtEl>
                                        <p:attrNameLst>
                                          <p:attrName>style.visibility</p:attrName>
                                        </p:attrNameLst>
                                      </p:cBhvr>
                                      <p:to>
                                        <p:strVal val="visible"/>
                                      </p:to>
                                    </p:set>
                                    <p:anim calcmode="lin" valueType="num">
                                      <p:cBhvr additive="base">
                                        <p:cTn id="25" dur="500" fill="hold"/>
                                        <p:tgtEl>
                                          <p:spTgt spid="57346">
                                            <p:txEl>
                                              <p:pRg st="7" end="7"/>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734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57346">
                                            <p:txEl>
                                              <p:pRg st="9" end="9"/>
                                            </p:txEl>
                                          </p:spTgt>
                                        </p:tgtEl>
                                        <p:attrNameLst>
                                          <p:attrName>style.visibility</p:attrName>
                                        </p:attrNameLst>
                                      </p:cBhvr>
                                      <p:to>
                                        <p:strVal val="visible"/>
                                      </p:to>
                                    </p:set>
                                    <p:anim calcmode="lin" valueType="num">
                                      <p:cBhvr additive="base">
                                        <p:cTn id="31" dur="500" fill="hold"/>
                                        <p:tgtEl>
                                          <p:spTgt spid="57346">
                                            <p:txEl>
                                              <p:pRg st="9" end="9"/>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7346">
                                            <p:txEl>
                                              <p:pRg st="9" end="9"/>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57346">
                                            <p:txEl>
                                              <p:pRg st="10" end="10"/>
                                            </p:txEl>
                                          </p:spTgt>
                                        </p:tgtEl>
                                        <p:attrNameLst>
                                          <p:attrName>style.visibility</p:attrName>
                                        </p:attrNameLst>
                                      </p:cBhvr>
                                      <p:to>
                                        <p:strVal val="visible"/>
                                      </p:to>
                                    </p:set>
                                    <p:anim calcmode="lin" valueType="num">
                                      <p:cBhvr additive="base">
                                        <p:cTn id="35" dur="500" fill="hold"/>
                                        <p:tgtEl>
                                          <p:spTgt spid="57346">
                                            <p:txEl>
                                              <p:pRg st="10" end="10"/>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57346">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57346">
                                            <p:txEl>
                                              <p:pRg st="12" end="12"/>
                                            </p:txEl>
                                          </p:spTgt>
                                        </p:tgtEl>
                                        <p:attrNameLst>
                                          <p:attrName>style.visibility</p:attrName>
                                        </p:attrNameLst>
                                      </p:cBhvr>
                                      <p:to>
                                        <p:strVal val="visible"/>
                                      </p:to>
                                    </p:set>
                                    <p:anim calcmode="lin" valueType="num">
                                      <p:cBhvr additive="base">
                                        <p:cTn id="41" dur="500" fill="hold"/>
                                        <p:tgtEl>
                                          <p:spTgt spid="57346">
                                            <p:txEl>
                                              <p:pRg st="12" end="12"/>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57346">
                                            <p:txEl>
                                              <p:pRg st="12" end="12"/>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57346">
                                            <p:txEl>
                                              <p:pRg st="15" end="15"/>
                                            </p:txEl>
                                          </p:spTgt>
                                        </p:tgtEl>
                                        <p:attrNameLst>
                                          <p:attrName>style.visibility</p:attrName>
                                        </p:attrNameLst>
                                      </p:cBhvr>
                                      <p:to>
                                        <p:strVal val="visible"/>
                                      </p:to>
                                    </p:set>
                                    <p:anim calcmode="lin" valueType="num">
                                      <p:cBhvr additive="base">
                                        <p:cTn id="47" dur="500" fill="hold"/>
                                        <p:tgtEl>
                                          <p:spTgt spid="57346">
                                            <p:txEl>
                                              <p:pRg st="15" end="15"/>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57346">
                                            <p:txEl>
                                              <p:pRg st="15" end="15"/>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57346">
                                            <p:txEl>
                                              <p:pRg st="17" end="17"/>
                                            </p:txEl>
                                          </p:spTgt>
                                        </p:tgtEl>
                                        <p:attrNameLst>
                                          <p:attrName>style.visibility</p:attrName>
                                        </p:attrNameLst>
                                      </p:cBhvr>
                                      <p:to>
                                        <p:strVal val="visible"/>
                                      </p:to>
                                    </p:set>
                                    <p:anim calcmode="lin" valueType="num">
                                      <p:cBhvr additive="base">
                                        <p:cTn id="53" dur="500" fill="hold"/>
                                        <p:tgtEl>
                                          <p:spTgt spid="57346">
                                            <p:txEl>
                                              <p:pRg st="17" end="1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57346">
                                            <p:txEl>
                                              <p:pRg st="17" end="1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idx="4294967295"/>
          </p:nvPr>
        </p:nvSpPr>
        <p:spPr>
          <a:xfrm>
            <a:off x="360363" y="1079500"/>
            <a:ext cx="8482012" cy="1296988"/>
          </a:xfrm>
        </p:spPr>
        <p:txBody>
          <a:bodyPr/>
          <a:lstStyle/>
          <a:p>
            <a:pPr algn="l" eaLnBrk="1" hangingPunct="1"/>
            <a:r>
              <a:rPr lang="de-DE" sz="2000" b="1" smtClean="0">
                <a:solidFill>
                  <a:srgbClr val="6666FF"/>
                </a:solidFill>
              </a:rPr>
              <a:t>8. Jüngste Reformen – Gesetz vom 1.1.2011</a:t>
            </a:r>
            <a:r>
              <a:rPr lang="de-DE" sz="2400" b="1" smtClean="0">
                <a:solidFill>
                  <a:srgbClr val="6666FF"/>
                </a:solidFill>
              </a:rPr>
              <a:t/>
            </a:r>
            <a:br>
              <a:rPr lang="de-DE" sz="2400" b="1" smtClean="0">
                <a:solidFill>
                  <a:srgbClr val="6666FF"/>
                </a:solidFill>
              </a:rPr>
            </a:br>
            <a:r>
              <a:rPr lang="de-DE" sz="1800" b="1" smtClean="0">
                <a:solidFill>
                  <a:srgbClr val="6666FF"/>
                </a:solidFill>
              </a:rPr>
              <a:t>a) Neufälle</a:t>
            </a:r>
          </a:p>
        </p:txBody>
      </p:sp>
      <p:sp>
        <p:nvSpPr>
          <p:cNvPr id="16387" name="Content Placeholder 2"/>
          <p:cNvSpPr>
            <a:spLocks noGrp="1"/>
          </p:cNvSpPr>
          <p:nvPr>
            <p:ph idx="4294967295"/>
          </p:nvPr>
        </p:nvSpPr>
        <p:spPr>
          <a:xfrm>
            <a:off x="428625" y="2000250"/>
            <a:ext cx="8229600" cy="3725863"/>
          </a:xfrm>
        </p:spPr>
        <p:txBody>
          <a:bodyPr/>
          <a:lstStyle/>
          <a:p>
            <a:pPr marL="0" indent="0" eaLnBrk="1" hangingPunct="1">
              <a:spcBef>
                <a:spcPts val="0"/>
              </a:spcBef>
              <a:buFont typeface="Calibri" pitchFamily="34" charset="0"/>
              <a:buNone/>
              <a:defRPr/>
            </a:pPr>
            <a:endParaRPr lang="de-DE" sz="1600" u="sng" dirty="0" smtClean="0"/>
          </a:p>
          <a:p>
            <a:pPr marL="0" indent="0" eaLnBrk="1" hangingPunct="1">
              <a:spcBef>
                <a:spcPts val="0"/>
              </a:spcBef>
              <a:buFont typeface="Calibri" pitchFamily="34" charset="0"/>
              <a:buNone/>
              <a:defRPr/>
            </a:pPr>
            <a:r>
              <a:rPr lang="de-DE" sz="1600" u="sng" dirty="0" smtClean="0"/>
              <a:t>Eingrenzung des Anwendungsbereichs der Sicherungsverwahrung nach § 66 StGB</a:t>
            </a:r>
          </a:p>
          <a:p>
            <a:pPr marL="0" indent="0" eaLnBrk="1" hangingPunct="1">
              <a:spcBef>
                <a:spcPts val="0"/>
              </a:spcBef>
              <a:buFont typeface="Calibri" pitchFamily="34" charset="0"/>
              <a:buNone/>
              <a:defRPr/>
            </a:pPr>
            <a:endParaRPr lang="de-DE" sz="1600" u="sng" dirty="0" smtClean="0"/>
          </a:p>
          <a:p>
            <a:pPr marL="990600" indent="-542925" eaLnBrk="1" hangingPunct="1">
              <a:spcBef>
                <a:spcPts val="0"/>
              </a:spcBef>
              <a:buFont typeface="Arial" pitchFamily="34" charset="0"/>
              <a:buChar char="•"/>
              <a:defRPr/>
            </a:pPr>
            <a:r>
              <a:rPr lang="de-DE" sz="1600" dirty="0" smtClean="0"/>
              <a:t>Eingrenzung des Anwendungsbereichs auf vorsätzliche Straftaten gegen höchstpersönliche Rechtsgüter, einschließlich gemeingefährlicher Straftaten</a:t>
            </a:r>
          </a:p>
          <a:p>
            <a:pPr marL="990600" indent="-542925" eaLnBrk="1" hangingPunct="1">
              <a:spcBef>
                <a:spcPts val="0"/>
              </a:spcBef>
              <a:buFont typeface="Arial" charset="0"/>
              <a:buNone/>
              <a:defRPr/>
            </a:pPr>
            <a:endParaRPr lang="de-DE" sz="1600" dirty="0" smtClean="0"/>
          </a:p>
          <a:p>
            <a:pPr marL="990600" indent="-542925" eaLnBrk="1" hangingPunct="1">
              <a:spcBef>
                <a:spcPts val="0"/>
              </a:spcBef>
              <a:buFont typeface="Arial" pitchFamily="34" charset="0"/>
              <a:buChar char="•"/>
              <a:defRPr/>
            </a:pPr>
            <a:r>
              <a:rPr lang="de-DE" sz="1600" dirty="0" smtClean="0"/>
              <a:t>Andere Straftaten nur, wenn sie im Höchstmaß mit Freiheitsstrafe von mindestens zehn Jahren bedroht, also von besondere Schwere sind</a:t>
            </a:r>
          </a:p>
          <a:p>
            <a:pPr marL="990600" indent="-542925" eaLnBrk="1" hangingPunct="1">
              <a:spcBef>
                <a:spcPts val="0"/>
              </a:spcBef>
              <a:buFont typeface="Arial" pitchFamily="34" charset="0"/>
              <a:buChar char="•"/>
              <a:defRPr/>
            </a:pPr>
            <a:endParaRPr lang="de-DE" sz="1600" dirty="0" smtClean="0"/>
          </a:p>
          <a:p>
            <a:pPr marL="990600" indent="-542925" eaLnBrk="1" hangingPunct="1">
              <a:spcBef>
                <a:spcPts val="0"/>
              </a:spcBef>
              <a:buFont typeface="Arial" pitchFamily="34" charset="0"/>
              <a:buChar char="•"/>
              <a:defRPr/>
            </a:pPr>
            <a:r>
              <a:rPr lang="de-DE" sz="1600" dirty="0" smtClean="0"/>
              <a:t>Für die erforderliche Prognose kommt es darauf an, ob der Täter zum Zeitpunkt seiner Verurteilung gefährlich ist oder nicht. Mögliche Veränderungen während der Haft sind nicht </a:t>
            </a:r>
            <a:r>
              <a:rPr lang="de-DE" sz="1600" smtClean="0"/>
              <a:t>zu berücksichtigen.</a:t>
            </a:r>
            <a:endParaRPr lang="de-DE" sz="1600" dirty="0" smtClean="0"/>
          </a:p>
          <a:p>
            <a:pPr marL="0" indent="0" eaLnBrk="1" hangingPunct="1">
              <a:spcBef>
                <a:spcPts val="0"/>
              </a:spcBef>
              <a:buFont typeface="Calibri" pitchFamily="34" charset="0"/>
              <a:buNone/>
              <a:defRPr/>
            </a:pPr>
            <a:endParaRPr lang="de-DE" sz="1600" dirty="0" smtClean="0"/>
          </a:p>
          <a:p>
            <a:pPr marL="0" indent="0" eaLnBrk="1" hangingPunct="1">
              <a:spcBef>
                <a:spcPts val="0"/>
              </a:spcBef>
              <a:buFont typeface="Calibri" pitchFamily="34" charset="0"/>
              <a:buNone/>
              <a:defRPr/>
            </a:pPr>
            <a:endParaRPr lang="de-DE" sz="1600" dirty="0" smtClean="0"/>
          </a:p>
          <a:p>
            <a:pPr marL="0" indent="0" eaLnBrk="1" hangingPunct="1">
              <a:spcBef>
                <a:spcPts val="0"/>
              </a:spcBef>
              <a:buFont typeface="Calibri" pitchFamily="34" charset="0"/>
              <a:buNone/>
              <a:defRPr/>
            </a:pPr>
            <a:endParaRPr lang="de-DE" sz="1600" dirty="0" smtClean="0"/>
          </a:p>
          <a:p>
            <a:pPr marL="0" indent="0" eaLnBrk="1" hangingPunct="1">
              <a:spcBef>
                <a:spcPts val="0"/>
              </a:spcBef>
              <a:buFont typeface="Calibri" pitchFamily="34" charset="0"/>
              <a:buNone/>
              <a:defRPr/>
            </a:pPr>
            <a:endParaRPr lang="de-DE" sz="1600" b="1" dirty="0" smtClean="0"/>
          </a:p>
          <a:p>
            <a:pPr marL="0" indent="0" eaLnBrk="1" hangingPunct="1">
              <a:spcBef>
                <a:spcPts val="0"/>
              </a:spcBef>
              <a:buFont typeface="Calibri" pitchFamily="34" charset="0"/>
              <a:buNone/>
              <a:defRPr/>
            </a:pPr>
            <a:endParaRPr lang="de-DE" sz="800" b="1"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6387">
                                            <p:txEl>
                                              <p:pRg st="1" end="1"/>
                                            </p:txEl>
                                          </p:spTgt>
                                        </p:tgtEl>
                                        <p:attrNameLst>
                                          <p:attrName>style.visibility</p:attrName>
                                        </p:attrNameLst>
                                      </p:cBhvr>
                                      <p:to>
                                        <p:strVal val="visible"/>
                                      </p:to>
                                    </p:set>
                                    <p:anim calcmode="lin" valueType="num">
                                      <p:cBhvr additive="base">
                                        <p:cTn id="7" dur="500" fill="hold"/>
                                        <p:tgtEl>
                                          <p:spTgt spid="16387">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638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6387">
                                            <p:txEl>
                                              <p:pRg st="3" end="3"/>
                                            </p:txEl>
                                          </p:spTgt>
                                        </p:tgtEl>
                                        <p:attrNameLst>
                                          <p:attrName>style.visibility</p:attrName>
                                        </p:attrNameLst>
                                      </p:cBhvr>
                                      <p:to>
                                        <p:strVal val="visible"/>
                                      </p:to>
                                    </p:set>
                                    <p:anim calcmode="lin" valueType="num">
                                      <p:cBhvr additive="base">
                                        <p:cTn id="13" dur="500" fill="hold"/>
                                        <p:tgtEl>
                                          <p:spTgt spid="16387">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38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6387">
                                            <p:txEl>
                                              <p:pRg st="5" end="5"/>
                                            </p:txEl>
                                          </p:spTgt>
                                        </p:tgtEl>
                                        <p:attrNameLst>
                                          <p:attrName>style.visibility</p:attrName>
                                        </p:attrNameLst>
                                      </p:cBhvr>
                                      <p:to>
                                        <p:strVal val="visible"/>
                                      </p:to>
                                    </p:set>
                                    <p:anim calcmode="lin" valueType="num">
                                      <p:cBhvr additive="base">
                                        <p:cTn id="19" dur="500" fill="hold"/>
                                        <p:tgtEl>
                                          <p:spTgt spid="16387">
                                            <p:txEl>
                                              <p:pRg st="5" end="5"/>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638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6387">
                                            <p:txEl>
                                              <p:pRg st="7" end="7"/>
                                            </p:txEl>
                                          </p:spTgt>
                                        </p:tgtEl>
                                        <p:attrNameLst>
                                          <p:attrName>style.visibility</p:attrName>
                                        </p:attrNameLst>
                                      </p:cBhvr>
                                      <p:to>
                                        <p:strVal val="visible"/>
                                      </p:to>
                                    </p:set>
                                    <p:anim calcmode="lin" valueType="num">
                                      <p:cBhvr additive="base">
                                        <p:cTn id="25" dur="500" fill="hold"/>
                                        <p:tgtEl>
                                          <p:spTgt spid="16387">
                                            <p:txEl>
                                              <p:pRg st="7" end="7"/>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638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e 1"/>
          <p:cNvGraphicFramePr>
            <a:graphicFrameLocks noGrp="1"/>
          </p:cNvGraphicFramePr>
          <p:nvPr/>
        </p:nvGraphicFramePr>
        <p:xfrm>
          <a:off x="142875" y="1071563"/>
          <a:ext cx="8858312" cy="5791200"/>
        </p:xfrm>
        <a:graphic>
          <a:graphicData uri="http://schemas.openxmlformats.org/drawingml/2006/table">
            <a:tbl>
              <a:tblPr firstRow="1" bandRow="1">
                <a:tableStyleId>{5C22544A-7EE6-4342-B048-85BDC9FD1C3A}</a:tableStyleId>
              </a:tblPr>
              <a:tblGrid>
                <a:gridCol w="4429156"/>
                <a:gridCol w="4429156"/>
              </a:tblGrid>
              <a:tr h="322872">
                <a:tc>
                  <a:txBody>
                    <a:bodyPr/>
                    <a:lstStyle/>
                    <a:p>
                      <a:r>
                        <a:rPr lang="de-DE" sz="1400" dirty="0" smtClean="0"/>
                        <a:t>§ 66 StGB a.F.</a:t>
                      </a:r>
                      <a:endParaRPr lang="de-DE" sz="1400" dirty="0"/>
                    </a:p>
                  </a:txBody>
                  <a:tcPr/>
                </a:tc>
                <a:tc>
                  <a:txBody>
                    <a:bodyPr/>
                    <a:lstStyle/>
                    <a:p>
                      <a:r>
                        <a:rPr lang="de-DE" sz="1600" dirty="0" smtClean="0"/>
                        <a:t>§ 66 StGB</a:t>
                      </a:r>
                      <a:r>
                        <a:rPr lang="de-DE" sz="1600" baseline="0" dirty="0" smtClean="0"/>
                        <a:t> n.F.</a:t>
                      </a:r>
                      <a:endParaRPr lang="de-DE" sz="1600" dirty="0"/>
                    </a:p>
                  </a:txBody>
                  <a:tcPr/>
                </a:tc>
              </a:tr>
              <a:tr h="5254014">
                <a:tc>
                  <a:txBody>
                    <a:bodyPr/>
                    <a:lstStyle/>
                    <a:p>
                      <a:pPr marL="342900" indent="-342900">
                        <a:spcBef>
                          <a:spcPts val="600"/>
                        </a:spcBef>
                        <a:buAutoNum type="arabicParenBoth"/>
                      </a:pPr>
                      <a:r>
                        <a:rPr lang="de-DE" sz="1400" dirty="0" smtClean="0"/>
                        <a:t>Wird</a:t>
                      </a:r>
                      <a:r>
                        <a:rPr lang="de-DE" sz="1400" baseline="0" dirty="0" smtClean="0"/>
                        <a:t> jemand wegen einer vorsätzlichen Straftat von mindestens zwei Jahren verurteilt, so ordnet das Gericht neben der Strafe die Sicherungsverwahrung an, wenn</a:t>
                      </a:r>
                    </a:p>
                    <a:p>
                      <a:pPr marL="342900" indent="-342900">
                        <a:spcBef>
                          <a:spcPts val="600"/>
                        </a:spcBef>
                        <a:buFont typeface="+mj-lt"/>
                        <a:buAutoNum type="arabicPeriod"/>
                      </a:pPr>
                      <a:r>
                        <a:rPr lang="de-DE" sz="1400" dirty="0" smtClean="0"/>
                        <a:t>der Täter wegen vorsätzlicher Straftaten, die er vor der neuen Tat begangen hat, schon zweimal jeweils zu einer Freiheitsstrafe von mindestens einem Jahr verurteilt worden ist,</a:t>
                      </a:r>
                    </a:p>
                    <a:p>
                      <a:pPr marL="342900" indent="-342900">
                        <a:spcBef>
                          <a:spcPts val="600"/>
                        </a:spcBef>
                        <a:buFont typeface="+mj-lt"/>
                        <a:buAutoNum type="arabicPeriod"/>
                      </a:pPr>
                      <a:r>
                        <a:rPr lang="de-DE" sz="1400" dirty="0" smtClean="0"/>
                        <a:t>er wegen einer oder mehrerer dieser Taten vor der neuen Tat für die Zeit von mindestens zwei Jahren Freiheitsstrafe verbüßt oder sich im Vollzug einer freiheitsentziehenden Maßregel der Besserung und Sicherung befunden hat und</a:t>
                      </a:r>
                    </a:p>
                    <a:p>
                      <a:pPr marL="342900" indent="-342900">
                        <a:spcBef>
                          <a:spcPts val="600"/>
                        </a:spcBef>
                        <a:buFont typeface="+mj-lt"/>
                        <a:buAutoNum type="arabicPeriod"/>
                      </a:pPr>
                      <a:r>
                        <a:rPr lang="de-DE" sz="1400" dirty="0" smtClean="0"/>
                        <a:t>die </a:t>
                      </a:r>
                      <a:r>
                        <a:rPr lang="de-DE" sz="1400" u="sng" dirty="0" smtClean="0"/>
                        <a:t>Gesamtwürdigung</a:t>
                      </a:r>
                      <a:r>
                        <a:rPr lang="de-DE" sz="1400" dirty="0" smtClean="0"/>
                        <a:t> des Täters und seiner Taten ergibt, dass er infolge eines </a:t>
                      </a:r>
                      <a:r>
                        <a:rPr lang="de-DE" sz="1400" u="sng" dirty="0" smtClean="0"/>
                        <a:t>Hanges </a:t>
                      </a:r>
                      <a:r>
                        <a:rPr lang="de-DE" sz="1400" dirty="0" smtClean="0"/>
                        <a:t>zu </a:t>
                      </a:r>
                      <a:r>
                        <a:rPr lang="de-DE" sz="1400" u="sng" dirty="0" smtClean="0"/>
                        <a:t>erheblichen Straftaten</a:t>
                      </a:r>
                      <a:r>
                        <a:rPr lang="de-DE" sz="1400" dirty="0" smtClean="0"/>
                        <a:t>, namentlich zu solchen, durch welche die Opfer seelisch oder körperlich schwer geschädigt werden oder schwerer wirtschaftlicher Schaden angerichtet wird, </a:t>
                      </a:r>
                      <a:r>
                        <a:rPr lang="de-DE" sz="1400" u="sng" dirty="0" smtClean="0"/>
                        <a:t>für die Allgemeinheit gefährlich </a:t>
                      </a:r>
                      <a:r>
                        <a:rPr lang="de-DE" sz="1400" dirty="0" smtClean="0"/>
                        <a:t>ist.</a:t>
                      </a:r>
                    </a:p>
                    <a:p>
                      <a:pPr>
                        <a:spcBef>
                          <a:spcPts val="600"/>
                        </a:spcBef>
                      </a:pPr>
                      <a:r>
                        <a:rPr lang="de-DE" sz="1400" dirty="0" smtClean="0"/>
                        <a:t>(2) …</a:t>
                      </a:r>
                      <a:endParaRPr lang="de-DE" sz="1400" dirty="0"/>
                    </a:p>
                  </a:txBody>
                  <a:tcPr/>
                </a:tc>
                <a:tc>
                  <a:txBody>
                    <a:bodyPr/>
                    <a:lstStyle/>
                    <a:p>
                      <a:pPr marL="342900" indent="-342900">
                        <a:buAutoNum type="arabicParenBoth"/>
                      </a:pPr>
                      <a:r>
                        <a:rPr lang="de-DE" sz="1400" dirty="0" smtClean="0"/>
                        <a:t>Das Gericht ordnet neben der Strafe</a:t>
                      </a:r>
                      <a:r>
                        <a:rPr lang="de-DE" sz="1400" baseline="0" dirty="0" smtClean="0"/>
                        <a:t> die Sicherungsverwahrung an, wenn</a:t>
                      </a:r>
                    </a:p>
                    <a:p>
                      <a:pPr marL="342900" indent="-342900">
                        <a:spcBef>
                          <a:spcPts val="600"/>
                        </a:spcBef>
                        <a:buFont typeface="+mj-lt"/>
                        <a:buAutoNum type="arabicPeriod"/>
                      </a:pPr>
                      <a:r>
                        <a:rPr lang="de-DE" sz="1400" baseline="0" dirty="0" smtClean="0"/>
                        <a:t>jemand zu einer Freiheitsstrafe von mindestens zwei Jahren wegen einer vorsätzlichen Straftat verurteilt wird, die </a:t>
                      </a:r>
                    </a:p>
                    <a:p>
                      <a:pPr marL="342900" indent="-342900">
                        <a:spcBef>
                          <a:spcPts val="600"/>
                        </a:spcBef>
                        <a:buFont typeface="+mj-lt"/>
                        <a:buAutoNum type="alphaLcParenR"/>
                      </a:pPr>
                      <a:r>
                        <a:rPr lang="de-DE" sz="1400" baseline="0" dirty="0" smtClean="0"/>
                        <a:t>sich gegen das Leben, die körperliche Unversehrtheit, die körperliche Freiheit oder die sexuelle Selbstbestimmung richtet, </a:t>
                      </a:r>
                    </a:p>
                    <a:p>
                      <a:pPr marL="342900" indent="-342900">
                        <a:spcBef>
                          <a:spcPts val="600"/>
                        </a:spcBef>
                        <a:buFont typeface="+mj-lt"/>
                        <a:buAutoNum type="alphaLcParenR"/>
                      </a:pPr>
                      <a:r>
                        <a:rPr lang="de-DE" sz="1400" baseline="0" dirty="0" smtClean="0"/>
                        <a:t>unter den Ersten, Siebten, Zwanzigsten oder Achtundzwanzigsten Abschnitt des Besonderen Teils oder unter das Völkerstrafrecht oder das Betäubungsmittelgesetz fällt </a:t>
                      </a:r>
                      <a:r>
                        <a:rPr lang="de-DE" sz="1400" u="sng" baseline="0" dirty="0" smtClean="0"/>
                        <a:t>und im Höchstmaß mit Freiheitsstrafe von mindestens zehn Jahren bedroht </a:t>
                      </a:r>
                      <a:r>
                        <a:rPr lang="de-DE" sz="1400" baseline="0" dirty="0" smtClean="0"/>
                        <a:t>ist oder</a:t>
                      </a:r>
                    </a:p>
                    <a:p>
                      <a:pPr marL="342900" indent="-342900">
                        <a:spcBef>
                          <a:spcPts val="600"/>
                        </a:spcBef>
                        <a:buFont typeface="+mj-lt"/>
                        <a:buAutoNum type="alphaLcParenR"/>
                      </a:pPr>
                      <a:r>
                        <a:rPr lang="de-DE" sz="1400" baseline="0" dirty="0" smtClean="0"/>
                        <a:t>den Tatbestand des § 145a erfüllt, soweit die Führungsaufsicht auf Grund einer Straftat der in den Buchstaben a oder b genannten Art eingetreten ist, oder den Tatbestand des § 323a, soweit die im Rausch begangene rechtswidrige Tat eine solche der in den Buchstaben a oder b genannten Art ist </a:t>
                      </a:r>
                    </a:p>
                    <a:p>
                      <a:pPr marL="342900" indent="-342900">
                        <a:spcBef>
                          <a:spcPts val="600"/>
                        </a:spcBef>
                        <a:buFont typeface="+mj-lt"/>
                        <a:buAutoNum type="arabicPeriod" startAt="2"/>
                      </a:pPr>
                      <a:r>
                        <a:rPr lang="de-DE" sz="1400" baseline="0" dirty="0" smtClean="0"/>
                        <a:t>… (wie § 66 a.F.)…</a:t>
                      </a:r>
                    </a:p>
                    <a:p>
                      <a:pPr marL="342900" indent="-342900">
                        <a:spcBef>
                          <a:spcPts val="600"/>
                        </a:spcBef>
                        <a:buFont typeface="+mj-lt"/>
                        <a:buAutoNum type="arabicPeriod" startAt="4"/>
                      </a:pPr>
                      <a:r>
                        <a:rPr lang="de-DE" sz="1400" baseline="0" dirty="0" smtClean="0"/>
                        <a:t>die Gesamtwürdigung… (wie § 66 a.F.)… </a:t>
                      </a:r>
                      <a:r>
                        <a:rPr lang="de-DE" sz="1400" u="sng" baseline="0" dirty="0" smtClean="0"/>
                        <a:t>zum Zeitpunkt der Verurteilung </a:t>
                      </a:r>
                      <a:r>
                        <a:rPr lang="de-DE" sz="1400" baseline="0" dirty="0" smtClean="0"/>
                        <a:t>…</a:t>
                      </a:r>
                    </a:p>
                  </a:txBody>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571500" y="1357313"/>
            <a:ext cx="8143875" cy="4032250"/>
          </a:xfrm>
          <a:prstGeom prst="rect">
            <a:avLst/>
          </a:prstGeom>
        </p:spPr>
        <p:txBody>
          <a:bodyPr>
            <a:spAutoFit/>
          </a:bodyPr>
          <a:lstStyle/>
          <a:p>
            <a:pPr>
              <a:spcBef>
                <a:spcPts val="0"/>
              </a:spcBef>
              <a:buFont typeface="Calibri" pitchFamily="34" charset="0"/>
              <a:buNone/>
              <a:defRPr/>
            </a:pPr>
            <a:endParaRPr lang="de-DE" sz="1600" u="sng" dirty="0">
              <a:latin typeface="+mn-lt"/>
            </a:endParaRPr>
          </a:p>
          <a:p>
            <a:pPr>
              <a:spcBef>
                <a:spcPts val="0"/>
              </a:spcBef>
              <a:buFont typeface="Calibri" pitchFamily="34" charset="0"/>
              <a:buNone/>
              <a:defRPr/>
            </a:pPr>
            <a:endParaRPr lang="de-DE" sz="1600" u="sng" dirty="0">
              <a:latin typeface="+mn-lt"/>
            </a:endParaRPr>
          </a:p>
          <a:p>
            <a:pPr>
              <a:spcBef>
                <a:spcPts val="0"/>
              </a:spcBef>
              <a:buFont typeface="Calibri" pitchFamily="34" charset="0"/>
              <a:buNone/>
              <a:defRPr/>
            </a:pPr>
            <a:r>
              <a:rPr lang="de-DE" sz="1600" u="sng" dirty="0">
                <a:latin typeface="+mn-lt"/>
              </a:rPr>
              <a:t>Streichung der nachträglichen Sicherungsverwahrung für „Neufälle“ </a:t>
            </a:r>
          </a:p>
          <a:p>
            <a:pPr>
              <a:spcBef>
                <a:spcPts val="0"/>
              </a:spcBef>
              <a:buFont typeface="Calibri" pitchFamily="34" charset="0"/>
              <a:buNone/>
              <a:defRPr/>
            </a:pPr>
            <a:r>
              <a:rPr lang="de-DE" sz="1600" u="sng" dirty="0">
                <a:latin typeface="+mn-lt"/>
              </a:rPr>
              <a:t>§ 66b I und II StGB</a:t>
            </a:r>
          </a:p>
          <a:p>
            <a:pPr marL="609600" indent="-609600">
              <a:buFont typeface="Calibri" pitchFamily="34" charset="0"/>
              <a:buNone/>
              <a:defRPr/>
            </a:pPr>
            <a:endParaRPr lang="de-DE" sz="1600" b="1" dirty="0">
              <a:latin typeface="+mn-lt"/>
            </a:endParaRPr>
          </a:p>
          <a:p>
            <a:pPr marL="609600" indent="-609600">
              <a:spcBef>
                <a:spcPts val="0"/>
              </a:spcBef>
              <a:buFont typeface="Calibri" pitchFamily="34" charset="0"/>
              <a:buNone/>
              <a:defRPr/>
            </a:pPr>
            <a:endParaRPr lang="de-DE" sz="1600" dirty="0">
              <a:latin typeface="+mn-lt"/>
            </a:endParaRPr>
          </a:p>
          <a:p>
            <a:pPr marL="609600" indent="-609600">
              <a:spcBef>
                <a:spcPts val="0"/>
              </a:spcBef>
              <a:buFont typeface="Calibri" pitchFamily="34" charset="0"/>
              <a:buNone/>
              <a:defRPr/>
            </a:pPr>
            <a:r>
              <a:rPr lang="de-DE" sz="1600" dirty="0">
                <a:latin typeface="+mn-lt"/>
              </a:rPr>
              <a:t>Gründe: </a:t>
            </a:r>
          </a:p>
          <a:p>
            <a:pPr marL="990600" lvl="1" indent="-533400">
              <a:buFont typeface="Arial" pitchFamily="34" charset="0"/>
              <a:buChar char="•"/>
              <a:defRPr/>
            </a:pPr>
            <a:r>
              <a:rPr lang="de-DE" sz="1600" dirty="0">
                <a:latin typeface="+mn-lt"/>
              </a:rPr>
              <a:t>n. SV  ist wegen Merkmal „Nova“ praxisuntauglich</a:t>
            </a:r>
          </a:p>
          <a:p>
            <a:pPr marL="990600" lvl="1" indent="-533400">
              <a:buFont typeface="Arial" pitchFamily="34" charset="0"/>
              <a:buChar char="•"/>
              <a:defRPr/>
            </a:pPr>
            <a:r>
              <a:rPr lang="de-DE" sz="1600" dirty="0">
                <a:latin typeface="+mn-lt"/>
              </a:rPr>
              <a:t>Belastung des Vollzugsklimas</a:t>
            </a:r>
          </a:p>
          <a:p>
            <a:pPr marL="990600" lvl="1" indent="-533400">
              <a:buFont typeface="Arial" pitchFamily="34" charset="0"/>
              <a:buChar char="•"/>
              <a:defRPr/>
            </a:pPr>
            <a:r>
              <a:rPr lang="de-DE" sz="1600" dirty="0">
                <a:latin typeface="+mn-lt"/>
              </a:rPr>
              <a:t>Bedenken gegen die Vereinbarkeit mit Art. 5 I und Art. 7 EMRK aufgrund des Urteils des EGMR v. 17.12.2009</a:t>
            </a:r>
          </a:p>
          <a:p>
            <a:pPr marL="990600" lvl="1" indent="-990600">
              <a:defRPr/>
            </a:pPr>
            <a:endParaRPr lang="de-DE" sz="1600" dirty="0">
              <a:latin typeface="+mn-lt"/>
            </a:endParaRPr>
          </a:p>
          <a:p>
            <a:pPr marL="990600" lvl="1" indent="-990600">
              <a:defRPr/>
            </a:pPr>
            <a:r>
              <a:rPr lang="de-DE" sz="1600" dirty="0">
                <a:latin typeface="+mn-lt"/>
              </a:rPr>
              <a:t>Ausnahmen: § </a:t>
            </a:r>
            <a:r>
              <a:rPr lang="de-DE" sz="1600" dirty="0" smtClean="0">
                <a:latin typeface="+mn-lt"/>
              </a:rPr>
              <a:t>66b </a:t>
            </a:r>
            <a:r>
              <a:rPr lang="de-DE" sz="1600" dirty="0">
                <a:latin typeface="+mn-lt"/>
              </a:rPr>
              <a:t>Abs. 3 StGB</a:t>
            </a:r>
          </a:p>
          <a:p>
            <a:pPr marL="990600" lvl="1" indent="-542925">
              <a:buFont typeface="Arial" pitchFamily="34" charset="0"/>
              <a:buChar char="•"/>
              <a:defRPr/>
            </a:pPr>
            <a:r>
              <a:rPr lang="de-DE" sz="1600" dirty="0">
                <a:latin typeface="+mn-lt"/>
              </a:rPr>
              <a:t>Erledigung der Unterbringung nach §§ 63, 67d Abs. 6 StGB</a:t>
            </a:r>
          </a:p>
          <a:p>
            <a:pPr marL="990600" lvl="1" indent="-542925">
              <a:buFont typeface="Arial" pitchFamily="34" charset="0"/>
              <a:buChar char="•"/>
              <a:defRPr/>
            </a:pPr>
            <a:r>
              <a:rPr lang="de-DE" sz="1600" dirty="0">
                <a:latin typeface="+mn-lt"/>
              </a:rPr>
              <a:t>Unterbringung wurde wegen in § 66 Abs. 3 Satz 1 StGB genannten Taten angeordnet </a:t>
            </a:r>
          </a:p>
          <a:p>
            <a:pPr marL="990600" lvl="1" indent="-542925">
              <a:buFont typeface="Arial" pitchFamily="34" charset="0"/>
              <a:buChar char="•"/>
              <a:defRPr/>
            </a:pPr>
            <a:r>
              <a:rPr lang="de-DE" sz="1600" dirty="0">
                <a:latin typeface="+mn-lt"/>
              </a:rPr>
              <a:t>Hohe Wahrscheinlichkeit schwerer Rückfälle</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6" end="6"/>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
                                            <p:txEl>
                                              <p:pRg st="7" end="7"/>
                                            </p:txEl>
                                          </p:spTgt>
                                        </p:tgtEl>
                                        <p:attrNameLst>
                                          <p:attrName>style.visibility</p:attrName>
                                        </p:attrNameLst>
                                      </p:cBhvr>
                                      <p:to>
                                        <p:strVal val="visible"/>
                                      </p:to>
                                    </p:set>
                                    <p:anim calcmode="lin" valueType="num">
                                      <p:cBhvr additive="base">
                                        <p:cTn id="11" dur="500" fill="hold"/>
                                        <p:tgtEl>
                                          <p:spTgt spid="2">
                                            <p:txEl>
                                              <p:pRg st="7" end="7"/>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txEl>
                                              <p:pRg st="7" end="7"/>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
                                            <p:txEl>
                                              <p:pRg st="8" end="8"/>
                                            </p:txEl>
                                          </p:spTgt>
                                        </p:tgtEl>
                                        <p:attrNameLst>
                                          <p:attrName>style.visibility</p:attrName>
                                        </p:attrNameLst>
                                      </p:cBhvr>
                                      <p:to>
                                        <p:strVal val="visible"/>
                                      </p:to>
                                    </p:set>
                                    <p:anim calcmode="lin" valueType="num">
                                      <p:cBhvr additive="base">
                                        <p:cTn id="15" dur="5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
                                            <p:txEl>
                                              <p:pRg st="8" end="8"/>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
                                            <p:txEl>
                                              <p:pRg st="9" end="9"/>
                                            </p:txEl>
                                          </p:spTgt>
                                        </p:tgtEl>
                                        <p:attrNameLst>
                                          <p:attrName>style.visibility</p:attrName>
                                        </p:attrNameLst>
                                      </p:cBhvr>
                                      <p:to>
                                        <p:strVal val="visible"/>
                                      </p:to>
                                    </p:set>
                                    <p:anim calcmode="lin" valueType="num">
                                      <p:cBhvr additive="base">
                                        <p:cTn id="19" dur="5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
                                            <p:txEl>
                                              <p:pRg st="11" end="11"/>
                                            </p:txEl>
                                          </p:spTgt>
                                        </p:tgtEl>
                                        <p:attrNameLst>
                                          <p:attrName>style.visibility</p:attrName>
                                        </p:attrNameLst>
                                      </p:cBhvr>
                                      <p:to>
                                        <p:strVal val="visible"/>
                                      </p:to>
                                    </p:set>
                                    <p:anim calcmode="lin" valueType="num">
                                      <p:cBhvr additive="base">
                                        <p:cTn id="25" dur="500" fill="hold"/>
                                        <p:tgtEl>
                                          <p:spTgt spid="2">
                                            <p:txEl>
                                              <p:pRg st="11" end="11"/>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txEl>
                                              <p:pRg st="11" end="11"/>
                                            </p:txEl>
                                          </p:spTgt>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
                                            <p:txEl>
                                              <p:pRg st="12" end="12"/>
                                            </p:txEl>
                                          </p:spTgt>
                                        </p:tgtEl>
                                        <p:attrNameLst>
                                          <p:attrName>style.visibility</p:attrName>
                                        </p:attrNameLst>
                                      </p:cBhvr>
                                      <p:to>
                                        <p:strVal val="visible"/>
                                      </p:to>
                                    </p:set>
                                    <p:anim calcmode="lin" valueType="num">
                                      <p:cBhvr additive="base">
                                        <p:cTn id="29" dur="500" fill="hold"/>
                                        <p:tgtEl>
                                          <p:spTgt spid="2">
                                            <p:txEl>
                                              <p:pRg st="12" end="12"/>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txEl>
                                              <p:pRg st="12" end="12"/>
                                            </p:txEl>
                                          </p:spTgt>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
                                            <p:txEl>
                                              <p:pRg st="13" end="13"/>
                                            </p:txEl>
                                          </p:spTgt>
                                        </p:tgtEl>
                                        <p:attrNameLst>
                                          <p:attrName>style.visibility</p:attrName>
                                        </p:attrNameLst>
                                      </p:cBhvr>
                                      <p:to>
                                        <p:strVal val="visible"/>
                                      </p:to>
                                    </p:set>
                                    <p:anim calcmode="lin" valueType="num">
                                      <p:cBhvr additive="base">
                                        <p:cTn id="33" dur="500" fill="hold"/>
                                        <p:tgtEl>
                                          <p:spTgt spid="2">
                                            <p:txEl>
                                              <p:pRg st="13" end="13"/>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txEl>
                                              <p:pRg st="13" end="13"/>
                                            </p:txEl>
                                          </p:spTgt>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
                                            <p:txEl>
                                              <p:pRg st="14" end="14"/>
                                            </p:txEl>
                                          </p:spTgt>
                                        </p:tgtEl>
                                        <p:attrNameLst>
                                          <p:attrName>style.visibility</p:attrName>
                                        </p:attrNameLst>
                                      </p:cBhvr>
                                      <p:to>
                                        <p:strVal val="visible"/>
                                      </p:to>
                                    </p:set>
                                    <p:anim calcmode="lin" valueType="num">
                                      <p:cBhvr additive="base">
                                        <p:cTn id="37" dur="500" fill="hold"/>
                                        <p:tgtEl>
                                          <p:spTgt spid="2">
                                            <p:txEl>
                                              <p:pRg st="14" end="1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txEl>
                                              <p:pRg st="14" end="1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857250" y="1214438"/>
            <a:ext cx="7715250" cy="5065712"/>
          </a:xfrm>
          <a:prstGeom prst="rect">
            <a:avLst/>
          </a:prstGeom>
        </p:spPr>
        <p:txBody>
          <a:bodyPr>
            <a:spAutoFit/>
          </a:bodyPr>
          <a:lstStyle/>
          <a:p>
            <a:pPr marL="609600" indent="-609600" eaLnBrk="0" hangingPunct="0">
              <a:defRPr/>
            </a:pPr>
            <a:r>
              <a:rPr lang="de-DE" sz="1600" u="sng" kern="0" dirty="0">
                <a:solidFill>
                  <a:srgbClr val="000000"/>
                </a:solidFill>
                <a:latin typeface="Calibri"/>
                <a:cs typeface="Arial" pitchFamily="34" charset="0"/>
              </a:rPr>
              <a:t>Ausbau der vorbehaltenen Sicherungsverwahrung, § 66a StGB</a:t>
            </a:r>
          </a:p>
          <a:p>
            <a:pPr marL="990600" lvl="1" indent="-533400">
              <a:spcBef>
                <a:spcPct val="20000"/>
              </a:spcBef>
              <a:buFont typeface="Arial" pitchFamily="34" charset="0"/>
              <a:buChar char="•"/>
              <a:defRPr/>
            </a:pPr>
            <a:r>
              <a:rPr lang="de-DE" sz="1600" kern="0" dirty="0">
                <a:solidFill>
                  <a:srgbClr val="000000"/>
                </a:solidFill>
                <a:latin typeface="Calibri"/>
                <a:cs typeface="Arial" pitchFamily="34" charset="0"/>
              </a:rPr>
              <a:t>Sichere Feststellung des Hangs nicht erforderlich</a:t>
            </a:r>
          </a:p>
          <a:p>
            <a:pPr marL="990600" lvl="1" indent="-533400">
              <a:spcBef>
                <a:spcPct val="20000"/>
              </a:spcBef>
              <a:buFont typeface="Arial" pitchFamily="34" charset="0"/>
              <a:buChar char="•"/>
              <a:defRPr/>
            </a:pPr>
            <a:r>
              <a:rPr lang="de-DE" sz="1600" kern="0" dirty="0">
                <a:solidFill>
                  <a:srgbClr val="000000"/>
                </a:solidFill>
                <a:latin typeface="Calibri"/>
                <a:cs typeface="Arial" pitchFamily="34" charset="0"/>
              </a:rPr>
              <a:t>Unter engen formellen Voraussetzungen auch für Ersttäter</a:t>
            </a: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buFont typeface="Arial" pitchFamily="34" charset="0"/>
              <a:buChar char="•"/>
              <a:defRPr/>
            </a:pPr>
            <a:endParaRPr lang="de-DE" sz="1600" kern="0" dirty="0">
              <a:solidFill>
                <a:srgbClr val="000000"/>
              </a:solidFill>
              <a:latin typeface="Calibri"/>
              <a:cs typeface="Arial" pitchFamily="34" charset="0"/>
            </a:endParaRPr>
          </a:p>
          <a:p>
            <a:pPr marL="990600" lvl="1" indent="-533400">
              <a:spcBef>
                <a:spcPct val="20000"/>
              </a:spcBef>
              <a:defRPr/>
            </a:pPr>
            <a:endParaRPr lang="de-DE" sz="1600" kern="0" dirty="0">
              <a:solidFill>
                <a:srgbClr val="000000"/>
              </a:solidFill>
              <a:latin typeface="Calibri"/>
              <a:cs typeface="Arial" pitchFamily="34" charset="0"/>
            </a:endParaRPr>
          </a:p>
        </p:txBody>
      </p:sp>
      <p:graphicFrame>
        <p:nvGraphicFramePr>
          <p:cNvPr id="3" name="Tabelle 2"/>
          <p:cNvGraphicFramePr>
            <a:graphicFrameLocks noGrp="1"/>
          </p:cNvGraphicFramePr>
          <p:nvPr/>
        </p:nvGraphicFramePr>
        <p:xfrm>
          <a:off x="357188" y="2214563"/>
          <a:ext cx="8429684" cy="4596567"/>
        </p:xfrm>
        <a:graphic>
          <a:graphicData uri="http://schemas.openxmlformats.org/drawingml/2006/table">
            <a:tbl>
              <a:tblPr firstRow="1" bandRow="1">
                <a:tableStyleId>{5C22544A-7EE6-4342-B048-85BDC9FD1C3A}</a:tableStyleId>
              </a:tblPr>
              <a:tblGrid>
                <a:gridCol w="4214842"/>
                <a:gridCol w="4214842"/>
              </a:tblGrid>
              <a:tr h="375087">
                <a:tc>
                  <a:txBody>
                    <a:bodyPr/>
                    <a:lstStyle/>
                    <a:p>
                      <a:r>
                        <a:rPr lang="de-DE" sz="1600" dirty="0" smtClean="0"/>
                        <a:t>§ 66a StGB a.F.</a:t>
                      </a:r>
                      <a:endParaRPr lang="de-DE" sz="1600" dirty="0"/>
                    </a:p>
                  </a:txBody>
                  <a:tcPr/>
                </a:tc>
                <a:tc>
                  <a:txBody>
                    <a:bodyPr/>
                    <a:lstStyle/>
                    <a:p>
                      <a:r>
                        <a:rPr lang="de-DE" sz="1600" dirty="0" smtClean="0"/>
                        <a:t>§ 66a StGB n.F.</a:t>
                      </a:r>
                      <a:endParaRPr lang="de-DE" sz="1600" dirty="0"/>
                    </a:p>
                  </a:txBody>
                  <a:tcPr/>
                </a:tc>
              </a:tr>
              <a:tr h="4125507">
                <a:tc>
                  <a:txBody>
                    <a:bodyPr/>
                    <a:lstStyle/>
                    <a:p>
                      <a:pPr marL="342900" indent="-342900">
                        <a:buAutoNum type="arabicParenBoth"/>
                      </a:pPr>
                      <a:r>
                        <a:rPr lang="de-DE" sz="1600" dirty="0" smtClean="0"/>
                        <a:t>Ist bei der Verurteilung wegen einer der in § 66 Abs.</a:t>
                      </a:r>
                      <a:r>
                        <a:rPr lang="de-DE" sz="1600" baseline="0" dirty="0" smtClean="0"/>
                        <a:t> 3 S. 1 genannten Straftaten </a:t>
                      </a:r>
                      <a:r>
                        <a:rPr lang="de-DE" sz="1600" u="sng" baseline="0" dirty="0" smtClean="0"/>
                        <a:t>nicht mit hinreichender Sicherheit feststellbar</a:t>
                      </a:r>
                      <a:r>
                        <a:rPr lang="de-DE" sz="1600" baseline="0" dirty="0" smtClean="0"/>
                        <a:t>, ob der Täter für die Allgemeinheit im Sinne von § 66 Abs. 1 Nr. 3 gefährlich ist, so kann das Gericht die Anordnung der Sicherungsverwahrung vorbehalten, </a:t>
                      </a:r>
                      <a:r>
                        <a:rPr lang="de-DE" sz="1600" u="sng" baseline="0" dirty="0" smtClean="0"/>
                        <a:t>wenn die übrigen Voraussetzungen des § 66 Abs. 3 erfüllt sind</a:t>
                      </a:r>
                      <a:r>
                        <a:rPr lang="de-DE" sz="1600" baseline="0" dirty="0" smtClean="0"/>
                        <a:t>. </a:t>
                      </a:r>
                    </a:p>
                    <a:p>
                      <a:pPr marL="342900" indent="-342900">
                        <a:buNone/>
                      </a:pPr>
                      <a:endParaRPr lang="de-DE" sz="1600" baseline="0" dirty="0" smtClean="0"/>
                    </a:p>
                    <a:p>
                      <a:pPr marL="342900" indent="-342900">
                        <a:buNone/>
                      </a:pPr>
                      <a:r>
                        <a:rPr lang="de-DE" sz="1600" baseline="0" dirty="0" smtClean="0"/>
                        <a:t>(2) …</a:t>
                      </a:r>
                      <a:endParaRPr lang="de-DE" sz="1600" dirty="0"/>
                    </a:p>
                  </a:txBody>
                  <a:tcPr/>
                </a:tc>
                <a:tc>
                  <a:txBody>
                    <a:bodyPr/>
                    <a:lstStyle/>
                    <a:p>
                      <a:pPr marL="342900" indent="-342900">
                        <a:buAutoNum type="arabicParenBoth"/>
                      </a:pPr>
                      <a:r>
                        <a:rPr lang="de-DE" sz="1600" dirty="0" smtClean="0"/>
                        <a:t>Das Gericht kann im</a:t>
                      </a:r>
                      <a:r>
                        <a:rPr lang="de-DE" sz="1600" baseline="0" dirty="0" smtClean="0"/>
                        <a:t> Urteil die Anordnung der Sicherungsverwahrung vorbehalten, wenn</a:t>
                      </a:r>
                    </a:p>
                    <a:p>
                      <a:pPr marL="342900" indent="-342900">
                        <a:buNone/>
                      </a:pPr>
                      <a:endParaRPr lang="de-DE" sz="1600" dirty="0" smtClean="0"/>
                    </a:p>
                    <a:p>
                      <a:pPr marL="342900" indent="-342900">
                        <a:buAutoNum type="arabicPeriod"/>
                      </a:pPr>
                      <a:r>
                        <a:rPr lang="de-DE" sz="1600" dirty="0" smtClean="0"/>
                        <a:t>jemand wegen der in § 66 Abs.</a:t>
                      </a:r>
                      <a:r>
                        <a:rPr lang="de-DE" sz="1600" baseline="0" dirty="0" smtClean="0"/>
                        <a:t> 3 S. 1 genannten Straftaten  verurteilt wird</a:t>
                      </a:r>
                    </a:p>
                    <a:p>
                      <a:pPr marL="342900" indent="-342900">
                        <a:spcBef>
                          <a:spcPts val="600"/>
                        </a:spcBef>
                        <a:buAutoNum type="arabicPeriod"/>
                      </a:pPr>
                      <a:r>
                        <a:rPr lang="de-DE" sz="1600" baseline="0" dirty="0" smtClean="0"/>
                        <a:t>die übrigen Voraussetzungen des § 66 Abs. 3 erfüllt sind, </a:t>
                      </a:r>
                      <a:r>
                        <a:rPr lang="de-DE" sz="1600" u="sng" baseline="0" dirty="0" smtClean="0"/>
                        <a:t>soweit dieser nicht auf § 66 Abs. 1 S. 1 Nr. 4 verweis</a:t>
                      </a:r>
                      <a:r>
                        <a:rPr lang="de-DE" sz="1600" baseline="0" dirty="0" smtClean="0"/>
                        <a:t>t [Hang], und</a:t>
                      </a:r>
                    </a:p>
                    <a:p>
                      <a:pPr marL="342900" indent="-342900">
                        <a:spcBef>
                          <a:spcPts val="600"/>
                        </a:spcBef>
                        <a:buAutoNum type="arabicPeriod"/>
                      </a:pPr>
                      <a:r>
                        <a:rPr lang="de-DE" sz="1600" u="sng" baseline="0" dirty="0" smtClean="0"/>
                        <a:t>nicht mit hinreichender Sicherheit feststellbar, aber wahrscheinlich ist</a:t>
                      </a:r>
                      <a:r>
                        <a:rPr lang="de-DE" sz="1600" baseline="0" dirty="0" smtClean="0"/>
                        <a:t>, dass die Voraussetzungen des § 66 Abs. 1 S. 1 Nr. 4 [Hang] vorliegen. </a:t>
                      </a:r>
                      <a:r>
                        <a:rPr lang="de-DE" sz="1600" dirty="0" smtClean="0"/>
                        <a:t> </a:t>
                      </a:r>
                    </a:p>
                    <a:p>
                      <a:pPr marL="342900" indent="-342900">
                        <a:spcBef>
                          <a:spcPts val="600"/>
                        </a:spcBef>
                        <a:buNone/>
                      </a:pPr>
                      <a:endParaRPr lang="de-DE" sz="1600" dirty="0" smtClean="0"/>
                    </a:p>
                    <a:p>
                      <a:pPr marL="342900" indent="-342900">
                        <a:buNone/>
                      </a:pPr>
                      <a:r>
                        <a:rPr lang="de-DE" sz="1600" dirty="0" smtClean="0"/>
                        <a:t>(2) …jemand zu </a:t>
                      </a:r>
                      <a:r>
                        <a:rPr lang="de-DE" sz="1600" u="sng" dirty="0" smtClean="0"/>
                        <a:t>einer</a:t>
                      </a:r>
                      <a:r>
                        <a:rPr lang="de-DE" sz="1600" dirty="0" smtClean="0"/>
                        <a:t> Freiheitsstrafe von </a:t>
                      </a:r>
                      <a:r>
                        <a:rPr lang="de-DE" sz="1600" u="sng" dirty="0" smtClean="0"/>
                        <a:t>mindestens fünf Jahren </a:t>
                      </a:r>
                      <a:r>
                        <a:rPr lang="de-DE" sz="1600" dirty="0" smtClean="0"/>
                        <a:t>wegen…</a:t>
                      </a:r>
                      <a:endParaRPr lang="de-DE" sz="1600" dirty="0"/>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additive="base">
                                        <p:cTn id="15"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0-#ppt_w/2"/>
                                          </p:val>
                                        </p:tav>
                                        <p:tav tm="100000">
                                          <p:val>
                                            <p:strVal val="#ppt_x"/>
                                          </p:val>
                                        </p:tav>
                                      </p:tavLst>
                                    </p:anim>
                                    <p:anim calcmode="lin" valueType="num">
                                      <p:cBhvr additive="base">
                                        <p:cTn id="2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idx="4294967295"/>
          </p:nvPr>
        </p:nvSpPr>
        <p:spPr>
          <a:xfrm>
            <a:off x="360363" y="1079500"/>
            <a:ext cx="8291512" cy="792163"/>
          </a:xfrm>
        </p:spPr>
        <p:txBody>
          <a:bodyPr/>
          <a:lstStyle/>
          <a:p>
            <a:pPr algn="l" eaLnBrk="1" hangingPunct="1"/>
            <a:r>
              <a:rPr lang="de-DE" sz="1800" b="1" smtClean="0">
                <a:solidFill>
                  <a:srgbClr val="6666FF"/>
                </a:solidFill>
              </a:rPr>
              <a:t/>
            </a:r>
            <a:br>
              <a:rPr lang="de-DE" sz="1800" b="1" smtClean="0">
                <a:solidFill>
                  <a:srgbClr val="6666FF"/>
                </a:solidFill>
              </a:rPr>
            </a:br>
            <a:r>
              <a:rPr lang="de-DE" sz="1800" b="1" smtClean="0">
                <a:solidFill>
                  <a:srgbClr val="6666FF"/>
                </a:solidFill>
              </a:rPr>
              <a:t>b) Altfälle</a:t>
            </a:r>
            <a:r>
              <a:rPr lang="de-DE" sz="2000" smtClean="0">
                <a:solidFill>
                  <a:srgbClr val="6666FF"/>
                </a:solidFill>
              </a:rPr>
              <a:t/>
            </a:r>
            <a:br>
              <a:rPr lang="de-DE" sz="2000" smtClean="0">
                <a:solidFill>
                  <a:srgbClr val="6666FF"/>
                </a:solidFill>
              </a:rPr>
            </a:br>
            <a:endParaRPr lang="de-DE" sz="2000" smtClean="0">
              <a:solidFill>
                <a:srgbClr val="6666FF"/>
              </a:solidFill>
            </a:endParaRPr>
          </a:p>
        </p:txBody>
      </p:sp>
      <p:sp>
        <p:nvSpPr>
          <p:cNvPr id="3" name="Content Placeholder 2"/>
          <p:cNvSpPr>
            <a:spLocks noGrp="1"/>
          </p:cNvSpPr>
          <p:nvPr>
            <p:ph idx="4294967295"/>
          </p:nvPr>
        </p:nvSpPr>
        <p:spPr>
          <a:xfrm>
            <a:off x="395288" y="1887538"/>
            <a:ext cx="8229600" cy="4494212"/>
          </a:xfrm>
        </p:spPr>
        <p:txBody>
          <a:bodyPr/>
          <a:lstStyle/>
          <a:p>
            <a:pPr eaLnBrk="1" hangingPunct="1">
              <a:buFont typeface="Arial" charset="0"/>
              <a:buNone/>
            </a:pPr>
            <a:r>
              <a:rPr lang="de-DE" sz="1600" u="sng" smtClean="0"/>
              <a:t>Bei zu Entlassenden</a:t>
            </a:r>
            <a:endParaRPr lang="de-DE" sz="1600" b="1" smtClean="0"/>
          </a:p>
          <a:p>
            <a:pPr eaLnBrk="1" hangingPunct="1">
              <a:buFont typeface="Calibri" pitchFamily="34" charset="0"/>
              <a:buNone/>
            </a:pPr>
            <a:r>
              <a:rPr lang="de-DE" sz="1600" smtClean="0"/>
              <a:t>Elektronische Überwachung des Aufenthaltsortes als neue Weisung im Bereich der</a:t>
            </a:r>
          </a:p>
          <a:p>
            <a:pPr eaLnBrk="1" hangingPunct="1">
              <a:buFont typeface="Calibri" pitchFamily="34" charset="0"/>
              <a:buNone/>
            </a:pPr>
            <a:r>
              <a:rPr lang="de-DE" sz="1600" smtClean="0"/>
              <a:t>Führungsaufsicht, § 68b I Nr. 12 StGB n.F.</a:t>
            </a:r>
          </a:p>
          <a:p>
            <a:pPr eaLnBrk="1" hangingPunct="1">
              <a:buFont typeface="Wingdings" pitchFamily="2" charset="2"/>
              <a:buChar char="Ø"/>
            </a:pPr>
            <a:r>
              <a:rPr lang="de-DE" sz="1600" smtClean="0"/>
              <a:t>Anwendung </a:t>
            </a:r>
            <a:r>
              <a:rPr lang="de-DE" sz="1600" b="1" smtClean="0"/>
              <a:t>u.a. </a:t>
            </a:r>
            <a:r>
              <a:rPr lang="de-DE" sz="1600" smtClean="0"/>
              <a:t>auf diejenigen Täter, die aufgrund des Urteils des EGMR aus der SV entlassen werden mussten, obwohl sie für gefährlich gehalten werden</a:t>
            </a:r>
          </a:p>
          <a:p>
            <a:pPr eaLnBrk="1" hangingPunct="1">
              <a:buFont typeface="Arial" charset="0"/>
              <a:buNone/>
            </a:pPr>
            <a:endParaRPr lang="de-DE" sz="1600" b="1" smtClean="0"/>
          </a:p>
          <a:p>
            <a:pPr eaLnBrk="1" hangingPunct="1">
              <a:spcBef>
                <a:spcPct val="0"/>
              </a:spcBef>
              <a:buFontTx/>
              <a:buNone/>
            </a:pPr>
            <a:r>
              <a:rPr lang="de-DE" sz="1600" u="sng" smtClean="0">
                <a:cs typeface="Arial" charset="0"/>
              </a:rPr>
              <a:t>Weitere Freiheitsentziehung unter Vermeidung des strafrechtlichen </a:t>
            </a:r>
          </a:p>
          <a:p>
            <a:pPr eaLnBrk="1" hangingPunct="1">
              <a:spcBef>
                <a:spcPct val="0"/>
              </a:spcBef>
              <a:buFontTx/>
              <a:buNone/>
            </a:pPr>
            <a:r>
              <a:rPr lang="de-DE" sz="1600" u="sng" smtClean="0">
                <a:cs typeface="Arial" charset="0"/>
              </a:rPr>
              <a:t>Rückwirkungsverbots </a:t>
            </a:r>
            <a:endParaRPr lang="de-DE" sz="1600" b="1" smtClean="0">
              <a:cs typeface="Arial" charset="0"/>
            </a:endParaRPr>
          </a:p>
          <a:p>
            <a:pPr eaLnBrk="1" hangingPunct="1">
              <a:spcBef>
                <a:spcPct val="0"/>
              </a:spcBef>
              <a:buFontTx/>
              <a:buNone/>
            </a:pPr>
            <a:endParaRPr lang="de-DE" sz="1600" b="1" smtClean="0">
              <a:cs typeface="Arial" charset="0"/>
            </a:endParaRPr>
          </a:p>
          <a:p>
            <a:pPr eaLnBrk="1" hangingPunct="1">
              <a:spcBef>
                <a:spcPct val="0"/>
              </a:spcBef>
              <a:buFontTx/>
              <a:buNone/>
            </a:pPr>
            <a:r>
              <a:rPr lang="de-DE" sz="1600" b="1" smtClean="0">
                <a:cs typeface="Arial" charset="0"/>
              </a:rPr>
              <a:t>Therapieunterbringungsgesetz (ThUG)</a:t>
            </a:r>
            <a:endParaRPr lang="de-DE" sz="1600" smtClean="0">
              <a:cs typeface="Arial" charset="0"/>
            </a:endParaRPr>
          </a:p>
          <a:p>
            <a:pPr eaLnBrk="1" hangingPunct="1">
              <a:buFont typeface="Arial" charset="0"/>
              <a:buNone/>
            </a:pPr>
            <a:endParaRPr lang="de-DE" sz="1600" smtClean="0">
              <a:solidFill>
                <a:srgbClr val="000000"/>
              </a:solidFill>
              <a:cs typeface="Arial" charset="0"/>
            </a:endParaRPr>
          </a:p>
          <a:p>
            <a:pPr lvl="1" eaLnBrk="1" hangingPunct="1">
              <a:buFont typeface="Arial" charset="0"/>
              <a:buChar char="•"/>
            </a:pPr>
            <a:r>
              <a:rPr lang="de-DE" sz="1600" smtClean="0">
                <a:cs typeface="Arial" charset="0"/>
              </a:rPr>
              <a:t>Neue Art der Unterbringung ohne Strafcharakter in räumlich und organisatorisch vom Strafvollzug getrennten Einrichtungen (neu zu schaffen?)</a:t>
            </a:r>
          </a:p>
          <a:p>
            <a:pPr lvl="1" eaLnBrk="1" hangingPunct="1">
              <a:buFont typeface="Arial" charset="0"/>
              <a:buChar char="•"/>
            </a:pPr>
            <a:r>
              <a:rPr lang="de-DE" sz="1600" smtClean="0">
                <a:cs typeface="Arial" charset="0"/>
              </a:rPr>
              <a:t>Zuständigkeit des Bundes?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 calcmode="lin" valueType="num">
                                      <p:cBhvr additive="base">
                                        <p:cTn id="33" dur="500" fill="hold"/>
                                        <p:tgtEl>
                                          <p:spTgt spid="3">
                                            <p:txEl>
                                              <p:pRg st="8" end="8"/>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anim calcmode="lin" valueType="num">
                                      <p:cBhvr additive="base">
                                        <p:cTn id="39" dur="500" fill="hold"/>
                                        <p:tgtEl>
                                          <p:spTgt spid="3">
                                            <p:txEl>
                                              <p:pRg st="10" end="10"/>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txEl>
                                              <p:pRg st="10" end="10"/>
                                            </p:txEl>
                                          </p:spTgt>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anim calcmode="lin" valueType="num">
                                      <p:cBhvr additive="base">
                                        <p:cTn id="43" dur="500" fill="hold"/>
                                        <p:tgtEl>
                                          <p:spTgt spid="3">
                                            <p:txEl>
                                              <p:pRg st="11" end="11"/>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ChangeArrowheads="1"/>
          </p:cNvSpPr>
          <p:nvPr/>
        </p:nvSpPr>
        <p:spPr bwMode="auto">
          <a:xfrm>
            <a:off x="179388" y="260350"/>
            <a:ext cx="8569325" cy="366713"/>
          </a:xfrm>
          <a:prstGeom prst="rect">
            <a:avLst/>
          </a:prstGeom>
          <a:noFill/>
          <a:ln w="9525">
            <a:noFill/>
            <a:miter lim="800000"/>
            <a:headEnd/>
            <a:tailEnd/>
          </a:ln>
        </p:spPr>
        <p:txBody>
          <a:bodyPr>
            <a:spAutoFit/>
          </a:bodyPr>
          <a:lstStyle/>
          <a:p>
            <a:endParaRPr lang="en-US" b="1" i="1"/>
          </a:p>
        </p:txBody>
      </p:sp>
      <p:sp>
        <p:nvSpPr>
          <p:cNvPr id="43016" name="Rectangle 8"/>
          <p:cNvSpPr>
            <a:spLocks noChangeArrowheads="1"/>
          </p:cNvSpPr>
          <p:nvPr/>
        </p:nvSpPr>
        <p:spPr bwMode="auto">
          <a:xfrm>
            <a:off x="323850" y="1698625"/>
            <a:ext cx="8424863" cy="2947988"/>
          </a:xfrm>
          <a:prstGeom prst="rect">
            <a:avLst/>
          </a:prstGeom>
          <a:noFill/>
          <a:ln w="9525">
            <a:noFill/>
            <a:miter lim="800000"/>
            <a:headEnd/>
            <a:tailEnd/>
          </a:ln>
        </p:spPr>
        <p:txBody>
          <a:bodyPr>
            <a:spAutoFit/>
          </a:bodyPr>
          <a:lstStyle/>
          <a:p>
            <a:pPr>
              <a:spcBef>
                <a:spcPct val="20000"/>
              </a:spcBef>
              <a:buFont typeface="Arial" charset="0"/>
              <a:buNone/>
              <a:defRPr/>
            </a:pPr>
            <a:r>
              <a:rPr lang="de-DE" sz="1600" u="sng" dirty="0">
                <a:latin typeface="Calibri" pitchFamily="34" charset="0"/>
              </a:rPr>
              <a:t>Voraussetzungen des Gesetzes zur Therapierung und Unterbringung psychisch gestörter Gewalttäter:</a:t>
            </a:r>
          </a:p>
          <a:p>
            <a:pPr lvl="1">
              <a:spcBef>
                <a:spcPct val="20000"/>
              </a:spcBef>
              <a:buFont typeface="Arial" charset="0"/>
              <a:buChar char="•"/>
              <a:defRPr/>
            </a:pPr>
            <a:r>
              <a:rPr lang="de-DE" sz="1600" dirty="0">
                <a:latin typeface="Calibri" pitchFamily="34" charset="0"/>
              </a:rPr>
              <a:t> 	Ein wegen einer Straftat nach § 66 Abs. 3 S. 1 StGB Verurteilter ist auf Grund des 	Rückwirkungsverbots aus der SV zu entlassen</a:t>
            </a:r>
            <a:endParaRPr lang="de-DE" sz="1600" b="1" dirty="0">
              <a:latin typeface="Calibri" pitchFamily="34" charset="0"/>
            </a:endParaRPr>
          </a:p>
          <a:p>
            <a:pPr lvl="1">
              <a:spcBef>
                <a:spcPct val="20000"/>
              </a:spcBef>
              <a:buFont typeface="Arial" charset="0"/>
              <a:buChar char="•"/>
              <a:defRPr/>
            </a:pPr>
            <a:r>
              <a:rPr lang="de-DE" sz="1600" b="1" dirty="0">
                <a:latin typeface="Calibri" pitchFamily="34" charset="0"/>
              </a:rPr>
              <a:t> 	</a:t>
            </a:r>
            <a:r>
              <a:rPr lang="de-DE" sz="1600" dirty="0">
                <a:latin typeface="Calibri" pitchFamily="34" charset="0"/>
              </a:rPr>
              <a:t>und leidet an einer </a:t>
            </a:r>
            <a:r>
              <a:rPr lang="de-DE" sz="1600" b="1" dirty="0">
                <a:latin typeface="Calibri" pitchFamily="34" charset="0"/>
              </a:rPr>
              <a:t>psychischen Störung </a:t>
            </a:r>
            <a:r>
              <a:rPr lang="de-DE" sz="1600" dirty="0">
                <a:latin typeface="Calibri" pitchFamily="34" charset="0"/>
              </a:rPr>
              <a:t>(i.S.v. Art. 5 I e EMRK?) </a:t>
            </a:r>
          </a:p>
          <a:p>
            <a:pPr marL="895350" lvl="1" indent="-438150">
              <a:spcBef>
                <a:spcPct val="20000"/>
              </a:spcBef>
              <a:buFont typeface="Arial" charset="0"/>
              <a:buChar char="•"/>
              <a:defRPr/>
            </a:pPr>
            <a:r>
              <a:rPr lang="de-DE" sz="1600" dirty="0">
                <a:latin typeface="Calibri" pitchFamily="34" charset="0"/>
              </a:rPr>
              <a:t>Infolge der psychischen Störung besteht die hohe Wahrscheinlichkeit einer schweren Gewalt- und Sexualstraftat</a:t>
            </a:r>
          </a:p>
          <a:p>
            <a:pPr>
              <a:defRPr/>
            </a:pPr>
            <a:endParaRPr lang="de-DE" sz="1600" i="1" dirty="0">
              <a:latin typeface="Calibri" pitchFamily="34" charset="0"/>
            </a:endParaRPr>
          </a:p>
          <a:p>
            <a:pPr>
              <a:defRPr/>
            </a:pPr>
            <a:r>
              <a:rPr lang="de-DE" sz="1600" i="1" dirty="0">
                <a:latin typeface="Calibri" pitchFamily="34" charset="0"/>
              </a:rPr>
              <a:t>	 Art. 5 I e EMRK </a:t>
            </a:r>
          </a:p>
          <a:p>
            <a:pPr>
              <a:defRPr/>
            </a:pPr>
            <a:r>
              <a:rPr lang="de-DE" sz="1600" i="1" dirty="0">
                <a:latin typeface="Calibri" pitchFamily="34" charset="0"/>
              </a:rPr>
              <a:t>	 … the lawful detention of persons for the prevention of the spreading of 		infectious diseases, of persons of </a:t>
            </a:r>
            <a:r>
              <a:rPr lang="de-DE" sz="1600" b="1" i="1" dirty="0">
                <a:latin typeface="Calibri" pitchFamily="34" charset="0"/>
              </a:rPr>
              <a:t>unsound mind</a:t>
            </a:r>
            <a:r>
              <a:rPr lang="de-DE" sz="1600" i="1" dirty="0">
                <a:latin typeface="Calibri" pitchFamily="34" charset="0"/>
              </a:rPr>
              <a:t>, alcoholics or drug addicts or 	</a:t>
            </a:r>
            <a:r>
              <a:rPr lang="de-DE" sz="1600" i="1" dirty="0" err="1">
                <a:latin typeface="Calibri" pitchFamily="34" charset="0"/>
              </a:rPr>
              <a:t>vagrants</a:t>
            </a:r>
            <a:endParaRPr lang="de-DE" sz="1600" b="1"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3016">
                                            <p:txEl>
                                              <p:pRg st="1" end="1"/>
                                            </p:txEl>
                                          </p:spTgt>
                                        </p:tgtEl>
                                        <p:attrNameLst>
                                          <p:attrName>style.visibility</p:attrName>
                                        </p:attrNameLst>
                                      </p:cBhvr>
                                      <p:to>
                                        <p:strVal val="visible"/>
                                      </p:to>
                                    </p:set>
                                    <p:anim calcmode="lin" valueType="num">
                                      <p:cBhvr additive="base">
                                        <p:cTn id="7" dur="500" fill="hold"/>
                                        <p:tgtEl>
                                          <p:spTgt spid="43016">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301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43016">
                                            <p:txEl>
                                              <p:pRg st="2" end="2"/>
                                            </p:txEl>
                                          </p:spTgt>
                                        </p:tgtEl>
                                        <p:attrNameLst>
                                          <p:attrName>style.visibility</p:attrName>
                                        </p:attrNameLst>
                                      </p:cBhvr>
                                      <p:to>
                                        <p:strVal val="visible"/>
                                      </p:to>
                                    </p:set>
                                    <p:anim calcmode="lin" valueType="num">
                                      <p:cBhvr additive="base">
                                        <p:cTn id="13" dur="500" fill="hold"/>
                                        <p:tgtEl>
                                          <p:spTgt spid="43016">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301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3016">
                                            <p:txEl>
                                              <p:pRg st="3" end="3"/>
                                            </p:txEl>
                                          </p:spTgt>
                                        </p:tgtEl>
                                        <p:attrNameLst>
                                          <p:attrName>style.visibility</p:attrName>
                                        </p:attrNameLst>
                                      </p:cBhvr>
                                      <p:to>
                                        <p:strVal val="visible"/>
                                      </p:to>
                                    </p:set>
                                    <p:anim calcmode="lin" valueType="num">
                                      <p:cBhvr additive="base">
                                        <p:cTn id="19" dur="500" fill="hold"/>
                                        <p:tgtEl>
                                          <p:spTgt spid="43016">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3016">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43016">
                                            <p:txEl>
                                              <p:pRg st="5" end="5"/>
                                            </p:txEl>
                                          </p:spTgt>
                                        </p:tgtEl>
                                        <p:attrNameLst>
                                          <p:attrName>style.visibility</p:attrName>
                                        </p:attrNameLst>
                                      </p:cBhvr>
                                      <p:to>
                                        <p:strVal val="visible"/>
                                      </p:to>
                                    </p:set>
                                    <p:anim calcmode="lin" valueType="num">
                                      <p:cBhvr additive="base">
                                        <p:cTn id="23" dur="500" fill="hold"/>
                                        <p:tgtEl>
                                          <p:spTgt spid="43016">
                                            <p:txEl>
                                              <p:pRg st="5" end="5"/>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43016">
                                            <p:txEl>
                                              <p:pRg st="5" end="5"/>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43016">
                                            <p:txEl>
                                              <p:pRg st="6" end="6"/>
                                            </p:txEl>
                                          </p:spTgt>
                                        </p:tgtEl>
                                        <p:attrNameLst>
                                          <p:attrName>style.visibility</p:attrName>
                                        </p:attrNameLst>
                                      </p:cBhvr>
                                      <p:to>
                                        <p:strVal val="visible"/>
                                      </p:to>
                                    </p:set>
                                    <p:anim calcmode="lin" valueType="num">
                                      <p:cBhvr additive="base">
                                        <p:cTn id="27" dur="500" fill="hold"/>
                                        <p:tgtEl>
                                          <p:spTgt spid="43016">
                                            <p:txEl>
                                              <p:pRg st="6" end="6"/>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43016">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500063" y="1357313"/>
            <a:ext cx="8215312" cy="4740275"/>
          </a:xfrm>
          <a:prstGeom prst="rect">
            <a:avLst/>
          </a:prstGeom>
        </p:spPr>
        <p:txBody>
          <a:bodyPr>
            <a:spAutoFit/>
          </a:bodyPr>
          <a:lstStyle/>
          <a:p>
            <a:pPr>
              <a:defRPr/>
            </a:pPr>
            <a:r>
              <a:rPr lang="de-DE" sz="1600" b="1" dirty="0">
                <a:latin typeface="+mn-lt"/>
              </a:rPr>
              <a:t>§ 1 Therapieunterbringungsgesetz (</a:t>
            </a:r>
            <a:r>
              <a:rPr lang="de-DE" sz="1600" b="1" dirty="0" err="1">
                <a:latin typeface="+mn-lt"/>
              </a:rPr>
              <a:t>ThUG</a:t>
            </a:r>
            <a:r>
              <a:rPr lang="de-DE" sz="1600" b="1" dirty="0">
                <a:latin typeface="+mn-lt"/>
              </a:rPr>
              <a:t>)</a:t>
            </a:r>
          </a:p>
          <a:p>
            <a:pPr marL="342900" indent="-342900">
              <a:spcBef>
                <a:spcPts val="1200"/>
              </a:spcBef>
              <a:spcAft>
                <a:spcPts val="0"/>
              </a:spcAft>
              <a:buFontTx/>
              <a:buAutoNum type="arabicParenBoth"/>
              <a:defRPr/>
            </a:pPr>
            <a:r>
              <a:rPr lang="de-DE" sz="1600" dirty="0">
                <a:latin typeface="+mn-lt"/>
              </a:rPr>
              <a:t>Steht auf Grund einer rechtskräftigen Entscheidung fest, dass eine </a:t>
            </a:r>
            <a:r>
              <a:rPr lang="de-DE" sz="1600" u="sng" dirty="0">
                <a:latin typeface="+mn-lt"/>
              </a:rPr>
              <a:t>wegen einer Straftat der in § 66 Absatz 3 Satz 1 des Strafgesetzbuches genannten Art </a:t>
            </a:r>
            <a:r>
              <a:rPr lang="de-DE" sz="1600" dirty="0">
                <a:latin typeface="+mn-lt"/>
              </a:rPr>
              <a:t>verurteilte Person deshalb nicht länger in der Sicherungsverwahrung untergebracht werden kann, </a:t>
            </a:r>
            <a:r>
              <a:rPr lang="de-DE" sz="1600" u="sng" dirty="0">
                <a:latin typeface="+mn-lt"/>
              </a:rPr>
              <a:t>weil ein Verbot rückwirkender Verschärfungen im Recht der Sicherungsverwahrung zu berücksichtigen ist</a:t>
            </a:r>
            <a:r>
              <a:rPr lang="de-DE" sz="1600" dirty="0">
                <a:latin typeface="+mn-lt"/>
              </a:rPr>
              <a:t>, kann das zuständige Gericht die Unterbringung dieser Person in einer geeigneten geschlossenen Einrichtung anordnen, wenn</a:t>
            </a:r>
          </a:p>
          <a:p>
            <a:pPr marL="628650" indent="-266700">
              <a:spcBef>
                <a:spcPts val="1200"/>
              </a:spcBef>
              <a:spcAft>
                <a:spcPts val="0"/>
              </a:spcAft>
              <a:buFontTx/>
              <a:buAutoNum type="arabicPeriod"/>
              <a:defRPr/>
            </a:pPr>
            <a:r>
              <a:rPr lang="de-DE" sz="1600" dirty="0">
                <a:latin typeface="+mn-lt"/>
              </a:rPr>
              <a:t>sie an einer </a:t>
            </a:r>
            <a:r>
              <a:rPr lang="de-DE" sz="1600" u="sng" dirty="0">
                <a:latin typeface="+mn-lt"/>
              </a:rPr>
              <a:t>psychischen Störung</a:t>
            </a:r>
            <a:r>
              <a:rPr lang="de-DE" sz="1600" dirty="0">
                <a:latin typeface="+mn-lt"/>
              </a:rPr>
              <a:t> leidet und eine </a:t>
            </a:r>
            <a:r>
              <a:rPr lang="de-DE" sz="1600" u="sng" dirty="0">
                <a:latin typeface="+mn-lt"/>
              </a:rPr>
              <a:t>Gesamtwürdigung</a:t>
            </a:r>
            <a:r>
              <a:rPr lang="de-DE" sz="1600" dirty="0">
                <a:latin typeface="+mn-lt"/>
              </a:rPr>
              <a:t> ihrer Persönlichkeit, ihres Vorlebens und ihrer Lebensverhältnisse ergibt, dass sie infolge ihrer psychischen Störung mit hoher Wahrscheinlichkeit das Leben, die körperliche Unversehrtheit, die persönliche Freiheit oder die sexuelle Selbstbestimmung einer anderen Person erheblich beeinträchtigen wird, und</a:t>
            </a:r>
          </a:p>
          <a:p>
            <a:pPr marL="628650" indent="-266700">
              <a:spcBef>
                <a:spcPts val="1200"/>
              </a:spcBef>
              <a:spcAft>
                <a:spcPts val="0"/>
              </a:spcAft>
              <a:defRPr/>
            </a:pPr>
            <a:r>
              <a:rPr lang="de-DE" sz="1600" dirty="0">
                <a:latin typeface="+mn-lt"/>
              </a:rPr>
              <a:t>2. 	die Unterbringung aus den in Nummer 1 genannten Gründen </a:t>
            </a:r>
            <a:r>
              <a:rPr lang="de-DE" sz="1600" u="sng" dirty="0">
                <a:latin typeface="+mn-lt"/>
              </a:rPr>
              <a:t>zum Schutz der Allgemeinheit</a:t>
            </a:r>
            <a:r>
              <a:rPr lang="de-DE" sz="1600" dirty="0">
                <a:latin typeface="+mn-lt"/>
              </a:rPr>
              <a:t> erforderlich ist.</a:t>
            </a:r>
          </a:p>
          <a:p>
            <a:pPr marL="361950" indent="-361950">
              <a:defRPr/>
            </a:pPr>
            <a:endParaRPr lang="de-DE" sz="1600" dirty="0">
              <a:latin typeface="+mn-lt"/>
            </a:endParaRPr>
          </a:p>
          <a:p>
            <a:pPr marL="361950" indent="-361950">
              <a:defRPr/>
            </a:pPr>
            <a:r>
              <a:rPr lang="de-DE" sz="1600" dirty="0">
                <a:latin typeface="+mn-lt"/>
              </a:rPr>
              <a:t>(2) 	Absatz 1 ist unabhängig davon anzuwenden, ob die verurteilte Person sich noch im Vollzug der Sicherungsverwahrung befindet oder bereits entlassen wurde.</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28625" y="1071563"/>
            <a:ext cx="8229600" cy="357187"/>
          </a:xfrm>
        </p:spPr>
        <p:txBody>
          <a:bodyPr/>
          <a:lstStyle/>
          <a:p>
            <a:pPr algn="l"/>
            <a:r>
              <a:rPr lang="de-DE" sz="1800" b="1" dirty="0" smtClean="0"/>
              <a:t/>
            </a:r>
            <a:br>
              <a:rPr lang="de-DE" sz="1800" b="1" dirty="0" smtClean="0"/>
            </a:br>
            <a:r>
              <a:rPr lang="de-DE" sz="2000" b="1" dirty="0" smtClean="0">
                <a:solidFill>
                  <a:srgbClr val="6666FF"/>
                </a:solidFill>
              </a:rPr>
              <a:t>9. Entscheidung des Bundesverfassungsgerichts vom 4.5.2011</a:t>
            </a:r>
            <a:r>
              <a:rPr lang="de-DE" sz="1800" dirty="0" smtClean="0"/>
              <a:t/>
            </a:r>
            <a:br>
              <a:rPr lang="de-DE" sz="1800" dirty="0" smtClean="0"/>
            </a:br>
            <a:endParaRPr lang="de-DE" sz="1800" dirty="0" smtClean="0"/>
          </a:p>
        </p:txBody>
      </p:sp>
      <p:sp>
        <p:nvSpPr>
          <p:cNvPr id="3" name="Inhaltsplatzhalter 2"/>
          <p:cNvSpPr>
            <a:spLocks noGrp="1"/>
          </p:cNvSpPr>
          <p:nvPr>
            <p:ph idx="1"/>
          </p:nvPr>
        </p:nvSpPr>
        <p:spPr>
          <a:xfrm>
            <a:off x="457200" y="1428750"/>
            <a:ext cx="8229600" cy="5000625"/>
          </a:xfrm>
        </p:spPr>
        <p:txBody>
          <a:bodyPr/>
          <a:lstStyle/>
          <a:p>
            <a:pPr>
              <a:buFont typeface="Arial" charset="0"/>
              <a:buNone/>
              <a:defRPr/>
            </a:pPr>
            <a:r>
              <a:rPr lang="de-DE" sz="1600" b="1" dirty="0" smtClean="0"/>
              <a:t>a) Verfassungswidrigkeit sämtlicher Vorschriften zur Sicherungsverwahrung</a:t>
            </a:r>
          </a:p>
          <a:p>
            <a:pPr>
              <a:buFont typeface="+mj-lt"/>
              <a:buAutoNum type="arabicPeriod"/>
              <a:defRPr/>
            </a:pPr>
            <a:r>
              <a:rPr lang="de-DE" sz="1600" dirty="0" smtClean="0"/>
              <a:t>Sicherungsverwahrung ist </a:t>
            </a:r>
            <a:r>
              <a:rPr lang="de-DE" sz="1600" b="1" dirty="0" smtClean="0"/>
              <a:t>strafähnlich</a:t>
            </a:r>
            <a:r>
              <a:rPr lang="de-DE" sz="1600" dirty="0" smtClean="0"/>
              <a:t> ausgestaltet, das ist eine Verletzung des Abstandsgebots (zwischen Strafe und Maßregel). Deshalb sind sämtliche Vorschriften zur Sicherungsverwahrung </a:t>
            </a:r>
            <a:r>
              <a:rPr lang="de-DE" sz="1600" b="1" dirty="0" smtClean="0"/>
              <a:t>verfassungswidrig</a:t>
            </a:r>
            <a:r>
              <a:rPr lang="de-DE" sz="1600" dirty="0" smtClean="0"/>
              <a:t>, sie sind mit dem Freiheitsgrundrecht aus Art. 2 Abs. 2 S. 2 GG </a:t>
            </a:r>
            <a:r>
              <a:rPr lang="de-DE" sz="1600" dirty="0" err="1" smtClean="0"/>
              <a:t>i.V.m</a:t>
            </a:r>
            <a:r>
              <a:rPr lang="de-DE" sz="1600" dirty="0" smtClean="0"/>
              <a:t>. Art. 104 Abs. 1 GG unvereinbar. </a:t>
            </a:r>
          </a:p>
          <a:p>
            <a:pPr>
              <a:buFont typeface="+mj-lt"/>
              <a:buAutoNum type="arabicPeriod"/>
              <a:defRPr/>
            </a:pPr>
            <a:r>
              <a:rPr lang="de-DE" sz="1600" b="1" dirty="0" smtClean="0"/>
              <a:t>Rückwirkende Anordnung</a:t>
            </a:r>
            <a:r>
              <a:rPr lang="de-DE" sz="1600" dirty="0" smtClean="0"/>
              <a:t> der Fortdauer der Sicherungsverwahrung über zehn Jahre hinaus (§ 67d Abs. 3 S. 1 StGB (v. 26.1.1998) </a:t>
            </a:r>
            <a:r>
              <a:rPr lang="de-DE" sz="1600" dirty="0" err="1" smtClean="0"/>
              <a:t>i.V.m</a:t>
            </a:r>
            <a:r>
              <a:rPr lang="de-DE" sz="1600" dirty="0" smtClean="0"/>
              <a:t>. § 2 Abs. 6 StGB) und </a:t>
            </a:r>
            <a:r>
              <a:rPr lang="de-DE" sz="1600" b="1" dirty="0" smtClean="0"/>
              <a:t>nachträgliche</a:t>
            </a:r>
            <a:r>
              <a:rPr lang="de-DE" sz="1600" dirty="0" smtClean="0"/>
              <a:t> </a:t>
            </a:r>
            <a:r>
              <a:rPr lang="de-DE" sz="1600" b="1" dirty="0" smtClean="0"/>
              <a:t>Sicherungsverwahrung</a:t>
            </a:r>
            <a:r>
              <a:rPr lang="de-DE" sz="1600" dirty="0" smtClean="0"/>
              <a:t>  (nach § 66b Abs. 2 StGB und § 7 Abs. 2 JGG) sind </a:t>
            </a:r>
            <a:r>
              <a:rPr lang="de-DE" sz="1600" u="sng" dirty="0" smtClean="0"/>
              <a:t>darüber hinaus</a:t>
            </a:r>
            <a:r>
              <a:rPr lang="de-DE" sz="1600" dirty="0" smtClean="0"/>
              <a:t> </a:t>
            </a:r>
            <a:r>
              <a:rPr lang="de-DE" sz="1600" b="1" dirty="0" smtClean="0"/>
              <a:t>verfassungswidrig</a:t>
            </a:r>
            <a:r>
              <a:rPr lang="de-DE" sz="1600" dirty="0" smtClean="0"/>
              <a:t>, d.h. mit dem Vertrauensschutzgebot aus Art. 2 Abs. 2 S. 2 GG </a:t>
            </a:r>
            <a:r>
              <a:rPr lang="de-DE" sz="1600" dirty="0" err="1" smtClean="0"/>
              <a:t>i.V.m</a:t>
            </a:r>
            <a:r>
              <a:rPr lang="de-DE" sz="1600" dirty="0" smtClean="0"/>
              <a:t>. Art. 20 Abs. 3 GG unvereinbar.</a:t>
            </a:r>
            <a:endParaRPr lang="de-DE" sz="1600" b="1" dirty="0" smtClean="0"/>
          </a:p>
          <a:p>
            <a:pPr>
              <a:buFont typeface="Arial" charset="0"/>
              <a:buNone/>
              <a:defRPr/>
            </a:pPr>
            <a:r>
              <a:rPr lang="de-DE" sz="1600" b="1" dirty="0" smtClean="0"/>
              <a:t>b) Gründe</a:t>
            </a:r>
          </a:p>
          <a:p>
            <a:pPr>
              <a:buFont typeface="Arial" charset="0"/>
              <a:buNone/>
              <a:defRPr/>
            </a:pPr>
            <a:r>
              <a:rPr lang="de-DE" sz="1600" dirty="0" smtClean="0"/>
              <a:t>Bezüglich der unter a.1 fallenden Vorschriften gilt: </a:t>
            </a:r>
          </a:p>
          <a:p>
            <a:pPr marL="895350" indent="-533400">
              <a:buFont typeface="Wingdings" pitchFamily="2" charset="2"/>
              <a:buChar char="Ø"/>
              <a:defRPr/>
            </a:pPr>
            <a:r>
              <a:rPr lang="de-DE" sz="1600" dirty="0" smtClean="0"/>
              <a:t>	Die Wertung des Art. 7 Abs. 1 EMRK verlangt einen freiheitsorientierten und therapiegerichteten Vollzug, der den allein präventiven Charakter der Maßregel sowohl gegenüber dem Untergebrachten als auch gegenüber der Allgemeinheit deutlich macht. </a:t>
            </a:r>
          </a:p>
          <a:p>
            <a:pPr marL="0" indent="0">
              <a:buFont typeface="Arial" charset="0"/>
              <a:buNone/>
              <a:defRPr/>
            </a:pPr>
            <a:r>
              <a:rPr lang="de-DE" sz="1600" dirty="0" smtClean="0"/>
              <a:t>Bezüglich der unter a.2 fallenden Vorschriften gilt </a:t>
            </a:r>
            <a:r>
              <a:rPr lang="de-DE" sz="1600" u="sng" dirty="0" smtClean="0"/>
              <a:t>darüber hinaus:</a:t>
            </a:r>
          </a:p>
          <a:p>
            <a:pPr marL="361950" indent="533400">
              <a:buFont typeface="Wingdings" pitchFamily="2" charset="2"/>
              <a:buChar char="Ø"/>
              <a:defRPr/>
            </a:pPr>
            <a:r>
              <a:rPr lang="de-DE" sz="1600" dirty="0" smtClean="0"/>
              <a:t>Eine nachträgliche Anordnung von Freiheitsentziehungen ist nur bei psychischen    Störungen („</a:t>
            </a:r>
            <a:r>
              <a:rPr lang="de-DE" sz="1600" dirty="0" err="1" smtClean="0"/>
              <a:t>unsound</a:t>
            </a:r>
            <a:r>
              <a:rPr lang="de-DE" sz="1600" dirty="0" smtClean="0"/>
              <a:t> </a:t>
            </a:r>
            <a:r>
              <a:rPr lang="de-DE" sz="1600" dirty="0" err="1" smtClean="0"/>
              <a:t>mind</a:t>
            </a:r>
            <a:r>
              <a:rPr lang="de-DE" sz="1600" dirty="0" smtClean="0"/>
              <a:t>“, Art. 5 Abs. 1 S. 2 Buchstabe e EMRK) zulässig.</a:t>
            </a:r>
          </a:p>
          <a:p>
            <a:pPr marL="361950" indent="533400">
              <a:buFont typeface="Arial" charset="0"/>
              <a:buNone/>
              <a:defRPr/>
            </a:pPr>
            <a:endParaRPr lang="de-DE" sz="1600" dirty="0" smtClean="0"/>
          </a:p>
          <a:p>
            <a:pPr>
              <a:buFont typeface="Arial" charset="0"/>
              <a:buNone/>
              <a:defRPr/>
            </a:pPr>
            <a:endParaRPr lang="de-DE"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el 1"/>
          <p:cNvSpPr>
            <a:spLocks noGrp="1"/>
          </p:cNvSpPr>
          <p:nvPr>
            <p:ph type="title"/>
          </p:nvPr>
        </p:nvSpPr>
        <p:spPr>
          <a:xfrm>
            <a:off x="457200" y="1143000"/>
            <a:ext cx="8229600" cy="274638"/>
          </a:xfrm>
        </p:spPr>
        <p:txBody>
          <a:bodyPr/>
          <a:lstStyle/>
          <a:p>
            <a:pPr algn="l"/>
            <a:r>
              <a:rPr lang="de-DE" sz="1600" b="1" dirty="0" smtClean="0"/>
              <a:t>c) Konsequenzen </a:t>
            </a:r>
          </a:p>
        </p:txBody>
      </p:sp>
      <p:sp>
        <p:nvSpPr>
          <p:cNvPr id="3" name="Inhaltsplatzhalter 2"/>
          <p:cNvSpPr>
            <a:spLocks noGrp="1"/>
          </p:cNvSpPr>
          <p:nvPr>
            <p:ph idx="1"/>
          </p:nvPr>
        </p:nvSpPr>
        <p:spPr>
          <a:xfrm>
            <a:off x="457200" y="1600200"/>
            <a:ext cx="8229600" cy="4900613"/>
          </a:xfrm>
        </p:spPr>
        <p:txBody>
          <a:bodyPr/>
          <a:lstStyle/>
          <a:p>
            <a:pPr>
              <a:buFont typeface="Arial" charset="0"/>
              <a:buAutoNum type="arabicPeriod"/>
              <a:defRPr/>
            </a:pPr>
            <a:r>
              <a:rPr lang="de-DE" sz="1600" b="1" dirty="0" smtClean="0"/>
              <a:t>Neuregelung</a:t>
            </a:r>
            <a:r>
              <a:rPr lang="de-DE" sz="1600" dirty="0" smtClean="0"/>
              <a:t> durch den Gesetzgeber spätestens bis zum 31.5.</a:t>
            </a:r>
            <a:r>
              <a:rPr lang="de-DE" sz="1600" b="1" dirty="0" smtClean="0"/>
              <a:t>2013</a:t>
            </a:r>
            <a:endParaRPr lang="de-DE" sz="1600" dirty="0" smtClean="0"/>
          </a:p>
          <a:p>
            <a:pPr>
              <a:buFont typeface="Arial" charset="0"/>
              <a:buAutoNum type="arabicPeriod"/>
              <a:defRPr/>
            </a:pPr>
            <a:r>
              <a:rPr lang="de-DE" sz="1600" b="1" dirty="0" smtClean="0"/>
              <a:t>Übergangsvorschriften:   </a:t>
            </a:r>
            <a:r>
              <a:rPr lang="de-DE" sz="1600" dirty="0" smtClean="0"/>
              <a:t>Bisherige Bestimmungen bleiben bis dahin anwendbar, jedoch nur eingeschränkt: </a:t>
            </a:r>
          </a:p>
          <a:p>
            <a:pPr>
              <a:buFont typeface="Wingdings" pitchFamily="2" charset="2"/>
              <a:buChar char="Ø"/>
              <a:defRPr/>
            </a:pPr>
            <a:r>
              <a:rPr lang="de-DE" sz="1600" dirty="0" smtClean="0"/>
              <a:t>Bei </a:t>
            </a:r>
            <a:r>
              <a:rPr lang="de-DE" sz="1600" b="1" dirty="0" smtClean="0"/>
              <a:t>neuen Anordnungen</a:t>
            </a:r>
            <a:r>
              <a:rPr lang="de-DE" sz="1600" dirty="0" smtClean="0"/>
              <a:t> von Sicherungsverwahrung (nach § 66) und Entscheidungen über ihre Fortdauer (nach § 67d) gelten strikte Maßstäbe der Verhältnismäßigkeit: </a:t>
            </a:r>
          </a:p>
          <a:p>
            <a:pPr marL="628650" indent="-266700">
              <a:buFont typeface="Arial" charset="0"/>
              <a:buNone/>
              <a:defRPr/>
            </a:pPr>
            <a:r>
              <a:rPr lang="de-DE" sz="1600" b="1" dirty="0" smtClean="0"/>
              <a:t>→</a:t>
            </a:r>
            <a:r>
              <a:rPr lang="de-DE" sz="1600" dirty="0" smtClean="0"/>
              <a:t> 	In der Regel nur noch möglich bei einer Gefahr schwerer Gewalt- oder Sexualdelikte, die aus konkreten Umständen in der Person oder dem Verhalten des Betroffenen abzuleiten ist. </a:t>
            </a:r>
          </a:p>
          <a:p>
            <a:pPr marL="628650" indent="-266700">
              <a:buFont typeface="Arial" charset="0"/>
              <a:buNone/>
              <a:defRPr/>
            </a:pPr>
            <a:endParaRPr lang="de-DE" sz="1600" dirty="0" smtClean="0"/>
          </a:p>
          <a:p>
            <a:pPr marL="361950" indent="-361950">
              <a:buFont typeface="Wingdings" pitchFamily="2" charset="2"/>
              <a:buChar char="Ø"/>
              <a:defRPr/>
            </a:pPr>
            <a:r>
              <a:rPr lang="de-DE" sz="1600" dirty="0" smtClean="0"/>
              <a:t>Bei Fällen </a:t>
            </a:r>
            <a:r>
              <a:rPr lang="de-DE" sz="1600" b="1" dirty="0" smtClean="0"/>
              <a:t>nachträglicher Sicherungsverwahrung </a:t>
            </a:r>
            <a:r>
              <a:rPr lang="de-DE" sz="1600" dirty="0" smtClean="0"/>
              <a:t>oder </a:t>
            </a:r>
            <a:r>
              <a:rPr lang="de-DE" sz="1600" b="1" dirty="0" smtClean="0"/>
              <a:t>nachträglicher Fristverlängerung </a:t>
            </a:r>
            <a:r>
              <a:rPr lang="de-DE" sz="1600" dirty="0" smtClean="0"/>
              <a:t>gilt ein noch schärferer Maßstab: </a:t>
            </a:r>
          </a:p>
          <a:p>
            <a:pPr marL="628650" indent="-266700">
              <a:buFont typeface="Arial" charset="0"/>
              <a:buNone/>
              <a:defRPr/>
            </a:pPr>
            <a:r>
              <a:rPr lang="de-DE" sz="1600" b="1" dirty="0" smtClean="0"/>
              <a:t>→</a:t>
            </a:r>
            <a:r>
              <a:rPr lang="de-DE" sz="1600" dirty="0" smtClean="0"/>
              <a:t> 	Nur noch zulässig, wenn eine hochgradige Gefahr schwerster Gewalt- oder Sexualstraftaten aus konkreten Umständen in der Person oder dem Verhalten des Inhaftierten abzuleiten ist</a:t>
            </a:r>
            <a:r>
              <a:rPr lang="de-DE" sz="1600" b="1" dirty="0" smtClean="0"/>
              <a:t> und </a:t>
            </a:r>
            <a:r>
              <a:rPr lang="de-DE" sz="1600" dirty="0" smtClean="0"/>
              <a:t>dieser an einer psychischen Störung i.S.v. § 1 Abs. 1 Nr. 1 des </a:t>
            </a:r>
            <a:r>
              <a:rPr lang="de-DE" sz="1600" dirty="0" err="1" smtClean="0"/>
              <a:t>ThuG</a:t>
            </a:r>
            <a:r>
              <a:rPr lang="de-DE" sz="1600" dirty="0" smtClean="0"/>
              <a:t> leidet. </a:t>
            </a:r>
          </a:p>
          <a:p>
            <a:pPr marL="628650" indent="-266700">
              <a:buFont typeface="Arial" charset="0"/>
              <a:buNone/>
              <a:defRPr/>
            </a:pPr>
            <a:r>
              <a:rPr lang="de-DE" sz="1600" b="1" dirty="0" smtClean="0"/>
              <a:t>→ 	</a:t>
            </a:r>
            <a:r>
              <a:rPr lang="de-DE" sz="1600" dirty="0" smtClean="0"/>
              <a:t>Liegen diese Voraussetzungen nicht vor, sind die betroffenen Sicherungsverwahrten spätestens mit Wirkung zum 31.12.2011 zu entlassen.</a:t>
            </a:r>
          </a:p>
          <a:p>
            <a:pPr marL="0" indent="0">
              <a:buFont typeface="Arial" charset="0"/>
              <a:buNone/>
              <a:defRPr/>
            </a:pPr>
            <a:endParaRPr lang="de-DE" sz="1600" dirty="0" smtClean="0"/>
          </a:p>
          <a:p>
            <a:pPr>
              <a:buFont typeface="Arial" charset="0"/>
              <a:buNone/>
              <a:defRPr/>
            </a:pPr>
            <a:endParaRPr lang="de-DE"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el 1"/>
          <p:cNvSpPr>
            <a:spLocks noGrp="1"/>
          </p:cNvSpPr>
          <p:nvPr>
            <p:ph type="title"/>
          </p:nvPr>
        </p:nvSpPr>
        <p:spPr>
          <a:xfrm>
            <a:off x="457200" y="1143000"/>
            <a:ext cx="8229600" cy="274638"/>
          </a:xfrm>
        </p:spPr>
        <p:txBody>
          <a:bodyPr/>
          <a:lstStyle/>
          <a:p>
            <a:pPr algn="l"/>
            <a:r>
              <a:rPr lang="de-DE" sz="1600" b="1" dirty="0" smtClean="0"/>
              <a:t>10. Fazit </a:t>
            </a:r>
          </a:p>
        </p:txBody>
      </p:sp>
      <p:sp>
        <p:nvSpPr>
          <p:cNvPr id="3" name="Inhaltsplatzhalter 2"/>
          <p:cNvSpPr>
            <a:spLocks noGrp="1"/>
          </p:cNvSpPr>
          <p:nvPr>
            <p:ph idx="1"/>
          </p:nvPr>
        </p:nvSpPr>
        <p:spPr>
          <a:xfrm>
            <a:off x="457200" y="1600200"/>
            <a:ext cx="8229600" cy="4900613"/>
          </a:xfrm>
        </p:spPr>
        <p:txBody>
          <a:bodyPr/>
          <a:lstStyle/>
          <a:p>
            <a:pPr>
              <a:buNone/>
              <a:defRPr/>
            </a:pPr>
            <a:r>
              <a:rPr lang="de-DE" sz="1600" dirty="0" smtClean="0"/>
              <a:t>Der Streitfall Sicherungsverwahrung zeigt:</a:t>
            </a:r>
          </a:p>
          <a:p>
            <a:pPr>
              <a:buNone/>
              <a:defRPr/>
            </a:pPr>
            <a:r>
              <a:rPr lang="de-DE" sz="1600" dirty="0" smtClean="0"/>
              <a:t>Strafrechtspolitik ist spannend, weil entgegengesetzte Interessen (Schutz der Allgemeinheit versus Freiheitsrechte des Einzelnen) zum Ausgleich gebracht werden müssen.</a:t>
            </a:r>
          </a:p>
          <a:p>
            <a:pPr>
              <a:buNone/>
              <a:defRPr/>
            </a:pPr>
            <a:endParaRPr lang="de-DE" sz="1600" dirty="0" smtClean="0"/>
          </a:p>
          <a:p>
            <a:pPr>
              <a:buNone/>
              <a:defRPr/>
            </a:pPr>
            <a:r>
              <a:rPr lang="de-DE" sz="1600" dirty="0" smtClean="0"/>
              <a:t>Das Bundesverfassungsgericht hat gegen populäre kriminalpolitische Strömungen entschieden.</a:t>
            </a:r>
          </a:p>
          <a:p>
            <a:pPr>
              <a:buNone/>
              <a:defRPr/>
            </a:pPr>
            <a:endParaRPr lang="de-DE" sz="1600" dirty="0" smtClean="0"/>
          </a:p>
          <a:p>
            <a:pPr>
              <a:buNone/>
              <a:defRPr/>
            </a:pPr>
            <a:r>
              <a:rPr lang="de-DE" sz="1600" dirty="0" smtClean="0"/>
              <a:t>Was der Gesetzgeber daraus macht, ist eine offene Frage.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linds(horizontal)">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 calcmode="lin" valueType="num">
                                      <p:cBhvr additive="base">
                                        <p:cTn id="18" dur="20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19" dur="20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Them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2547</Words>
  <Application>Microsoft Office PowerPoint</Application>
  <PresentationFormat>화면 슬라이드 쇼(4:3)</PresentationFormat>
  <Paragraphs>493</Paragraphs>
  <Slides>32</Slides>
  <Notes>2</Notes>
  <HiddenSlides>0</HiddenSlides>
  <MMClips>0</MMClips>
  <ScaleCrop>false</ScaleCrop>
  <HeadingPairs>
    <vt:vector size="6" baseType="variant">
      <vt:variant>
        <vt:lpstr>테마</vt:lpstr>
      </vt:variant>
      <vt:variant>
        <vt:i4>1</vt:i4>
      </vt:variant>
      <vt:variant>
        <vt:lpstr>포함된 OLE 서버</vt:lpstr>
      </vt:variant>
      <vt:variant>
        <vt:i4>3</vt:i4>
      </vt:variant>
      <vt:variant>
        <vt:lpstr>슬라이드 제목</vt:lpstr>
      </vt:variant>
      <vt:variant>
        <vt:i4>32</vt:i4>
      </vt:variant>
    </vt:vector>
  </HeadingPairs>
  <TitlesOfParts>
    <vt:vector size="36" baseType="lpstr">
      <vt:lpstr>Office Theme</vt:lpstr>
      <vt:lpstr>Photo Editor-Foto</vt:lpstr>
      <vt:lpstr>Worksheet</vt:lpstr>
      <vt:lpstr>Arbeitsblatt</vt:lpstr>
      <vt:lpstr> Die Sicherungsverwahrung  in der Diskussion   Jörg-Martin Jehle</vt:lpstr>
      <vt:lpstr>Gliederung</vt:lpstr>
      <vt:lpstr>슬라이드 3</vt:lpstr>
      <vt:lpstr>2. Entwicklung der Sicherungsverwahrung a) Geschichtliche Entwicklung</vt:lpstr>
      <vt:lpstr>슬라이드 5</vt:lpstr>
      <vt:lpstr>슬라이드 6</vt:lpstr>
      <vt:lpstr>Verwahrte nach Art der Straftat 1990 und 2008</vt:lpstr>
      <vt:lpstr>슬라이드 8</vt:lpstr>
      <vt:lpstr> b) Die stationären Maßregeln</vt:lpstr>
      <vt:lpstr>  c) Zweck der Sicherungsverwahrung </vt:lpstr>
      <vt:lpstr>d) Formelle und materielle Voraussetzungen von § 66 StGB (gilt für Altfälle)</vt:lpstr>
      <vt:lpstr>4. Vorbehaltene und nachträgliche Sicherungsverwahrung (gilt für Altfälle)</vt:lpstr>
      <vt:lpstr>슬라이드 13</vt:lpstr>
      <vt:lpstr>슬라이드 14</vt:lpstr>
      <vt:lpstr>5. Rückwirkungsproblematik im Fall des § 66b StGB</vt:lpstr>
      <vt:lpstr>6. Ne bis in idem </vt:lpstr>
      <vt:lpstr> 7. Das Urteil des EGMR und seine Folgen a) Das Urteil des EGMR  </vt:lpstr>
      <vt:lpstr>슬라이드 18</vt:lpstr>
      <vt:lpstr>슬라이드 19</vt:lpstr>
      <vt:lpstr> b) Folgen des Urteils des EGMR für die Sicherungsverwahrung </vt:lpstr>
      <vt:lpstr>슬라이드 21</vt:lpstr>
      <vt:lpstr>슬라이드 22</vt:lpstr>
      <vt:lpstr>8. Jüngste Reformen – Gesetz vom 1.1.2011 a) Neufälle</vt:lpstr>
      <vt:lpstr>슬라이드 24</vt:lpstr>
      <vt:lpstr>슬라이드 25</vt:lpstr>
      <vt:lpstr>슬라이드 26</vt:lpstr>
      <vt:lpstr> b) Altfälle </vt:lpstr>
      <vt:lpstr>슬라이드 28</vt:lpstr>
      <vt:lpstr>슬라이드 29</vt:lpstr>
      <vt:lpstr> 9. Entscheidung des Bundesverfassungsgerichts vom 4.5.2011 </vt:lpstr>
      <vt:lpstr>c) Konsequenzen </vt:lpstr>
      <vt:lpstr>10. Fazit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Nachträgliche Sicherungsverwahrung in der Diskussion</dc:title>
  <dc:creator>Tobi</dc:creator>
  <cp:lastModifiedBy>박희경</cp:lastModifiedBy>
  <cp:revision>721</cp:revision>
  <dcterms:created xsi:type="dcterms:W3CDTF">2010-08-17T15:18:03Z</dcterms:created>
  <dcterms:modified xsi:type="dcterms:W3CDTF">2011-05-23T00:52:29Z</dcterms:modified>
</cp:coreProperties>
</file>